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Lst>
  <p:notesMasterIdLst>
    <p:notesMasterId r:id="rId41"/>
  </p:notesMasterIdLst>
  <p:sldIdLst>
    <p:sldId id="256" r:id="rId21"/>
    <p:sldId id="258"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showGuides="1">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D38FA-438A-4697-ABB6-2F8455164B8F}" type="datetimeFigureOut">
              <a:rPr lang="en-CA" smtClean="0"/>
              <a:t>25/11/2013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7292A-0653-4E17-9A39-62018EA05221}" type="slidenum">
              <a:rPr lang="en-CA" smtClean="0"/>
              <a:t>‹#›</a:t>
            </a:fld>
            <a:endParaRPr lang="en-CA"/>
          </a:p>
        </p:txBody>
      </p:sp>
    </p:spTree>
    <p:extLst>
      <p:ext uri="{BB962C8B-B14F-4D97-AF65-F5344CB8AC3E}">
        <p14:creationId xmlns:p14="http://schemas.microsoft.com/office/powerpoint/2010/main" val="337406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F81941-C256-4B7B-8B93-AAF135C731DB}"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945922-3389-461A-9835-373256633C7B}"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A6F2D5-8E5D-43D3-9050-5B3A95C4B3C9}"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89C4A-5468-486C-B74C-5E4A3962115C}"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5B0E19-3BA8-4ABF-853A-76E77777625D}"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F2348E-9109-40FD-B8F9-1BDEDF500EE3}" type="slidenum">
              <a:rPr lang="en-US">
                <a:solidFill>
                  <a:prstClr val="black"/>
                </a:solidFill>
              </a:rPr>
              <a:pPr eaLnBrk="1" hangingPunct="1"/>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0717FC-45B9-41A4-8EBE-C558EF4BBDE3}" type="slidenum">
              <a:rPr lang="en-US">
                <a:solidFill>
                  <a:prstClr val="black"/>
                </a:solidFill>
              </a:rPr>
              <a:pPr eaLnBrk="1" hangingPunct="1"/>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5E0191-10AD-47BC-83F2-E0C43AE014D1}"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D11265-CD62-4A44-9F70-979CA3F798F1}" type="slidenum">
              <a:rPr lang="en-US">
                <a:solidFill>
                  <a:prstClr val="black"/>
                </a:solidFill>
              </a:rPr>
              <a:pPr eaLnBrk="1" hangingPunct="1"/>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4AFDA9-2D5D-4C5F-BF6E-9EEBC55028F6}" type="slidenum">
              <a:rPr lang="en-US">
                <a:solidFill>
                  <a:prstClr val="black"/>
                </a:solidFill>
              </a:rPr>
              <a:pPr eaLnBrk="1" hangingPunct="1"/>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BDC8CF-3979-4FAD-8AAE-F50381D32DF9}"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5300FB-8CA3-4C25-B87D-B9D357D4EDBB}"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00A2D5-D277-471C-AC32-01051F4EAF23}" type="slidenum">
              <a:rPr lang="en-US">
                <a:solidFill>
                  <a:prstClr val="black"/>
                </a:solidFill>
              </a:rPr>
              <a:pPr eaLnBrk="1" hangingPunct="1"/>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CF5226-3C1E-43E9-979A-8F86EE6AC724}" type="slidenum">
              <a:rPr lang="en-US">
                <a:solidFill>
                  <a:prstClr val="black"/>
                </a:solidFill>
              </a:rPr>
              <a:pPr eaLnBrk="1" hangingPunct="1"/>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B442F5-ED29-4AF9-94CE-20154CF896D6}" type="slidenum">
              <a:rPr lang="en-US">
                <a:solidFill>
                  <a:prstClr val="black"/>
                </a:solidFill>
              </a:rPr>
              <a:pPr eaLnBrk="1" hangingPunct="1"/>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E162F7-7756-4397-ADEA-94092CD91181}"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629DF4-F092-44CB-A2F1-49034F4FD640}"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2AF07-A39E-489C-80CA-421F143A87BD}" type="slidenum">
              <a:rPr lang="en-US">
                <a:solidFill>
                  <a:prstClr val="black"/>
                </a:solidFill>
              </a:rPr>
              <a:pPr eaLnBrk="1" hangingPunct="1"/>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468ED0-7757-4520-B984-E8C4D0A19811}" type="slidenum">
              <a:rPr lang="en-US">
                <a:solidFill>
                  <a:prstClr val="black"/>
                </a:solidFill>
              </a:rPr>
              <a:pPr eaLnBrk="1" hangingPunct="1"/>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4"/>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8985A78-472D-4AB6-AAEC-E7C8AA483BCA}" type="datetimeFigureOut">
              <a:rPr lang="en-CA" smtClean="0"/>
              <a:t>25/11/2013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257629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985A78-472D-4AB6-AAEC-E7C8AA483BCA}" type="datetimeFigureOut">
              <a:rPr lang="en-CA" smtClean="0"/>
              <a:t>25/11/2013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16791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1766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274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550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559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857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521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1796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3060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1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9367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32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985A78-472D-4AB6-AAEC-E7C8AA483BCA}" type="datetimeFigureOut">
              <a:rPr lang="en-CA" smtClean="0"/>
              <a:t>25/11/2013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1775095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4308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574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2089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7905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812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4152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99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4104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38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0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05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6811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3171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547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37939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1921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4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6380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1654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3710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031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18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52418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9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3168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3224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9359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969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5299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34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1282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37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2408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636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366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345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7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73469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1158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84273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3693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8435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0314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4704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0182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453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46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1595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9123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6142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0371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7266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7938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4310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0060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6266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56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250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67188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4863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5651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4534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5238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135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8342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213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18917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8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09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2092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2122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5855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75996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2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2367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351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6344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2129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4555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090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938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6941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7180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42988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707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3938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0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98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7028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61561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3246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52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5345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9831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9411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4075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8392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164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646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8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5602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983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5597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124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985A78-472D-4AB6-AAEC-E7C8AA483BCA}" type="datetimeFigureOut">
              <a:rPr lang="en-CA" smtClean="0"/>
              <a:t>25/11/2013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187807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9329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7897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3385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4574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1843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3293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964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9267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4464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9761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389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7676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35533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24848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5855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2802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4930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37514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6071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8381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866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381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97303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999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2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502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678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9445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13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62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41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85A78-472D-4AB6-AAEC-E7C8AA483BCA}" type="datetimeFigureOut">
              <a:rPr lang="en-CA" smtClean="0"/>
              <a:t>25/11/2013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1335609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040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6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451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32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42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432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320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242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072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22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02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8985A78-472D-4AB6-AAEC-E7C8AA483BCA}" type="datetimeFigureOut">
              <a:rPr lang="en-CA" smtClean="0"/>
              <a:t>25/11/2013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335987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302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266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6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465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88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428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5478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405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024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7755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354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8985A78-472D-4AB6-AAEC-E7C8AA483BCA}" type="datetimeFigureOut">
              <a:rPr lang="en-CA" smtClean="0"/>
              <a:t>25/11/2013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3647935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3587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834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395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018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905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504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701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5117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185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23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8985A78-472D-4AB6-AAEC-E7C8AA483BCA}" type="datetimeFigureOut">
              <a:rPr lang="en-CA" smtClean="0"/>
              <a:t>25/11/2013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2241660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332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82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675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159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3516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012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631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87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6813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067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85A78-472D-4AB6-AAEC-E7C8AA483BCA}" type="datetimeFigureOut">
              <a:rPr lang="en-CA" smtClean="0"/>
              <a:t>25/11/2013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1365476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230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138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00364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212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550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115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88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976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120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29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2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85A78-472D-4AB6-AAEC-E7C8AA483BCA}" type="datetimeFigureOut">
              <a:rPr lang="en-CA" smtClean="0"/>
              <a:t>25/11/2013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3712048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148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00455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221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713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4366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754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87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3204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728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1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5EE27-0742-48EE-B4C8-BDE5C3793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1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56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85A78-472D-4AB6-AAEC-E7C8AA483BCA}" type="datetimeFigureOut">
              <a:rPr lang="en-CA" smtClean="0"/>
              <a:t>25/11/2013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D8409-628C-4F03-B374-ACDD072F300E}" type="slidenum">
              <a:rPr lang="en-CA" smtClean="0"/>
              <a:t>‹#›</a:t>
            </a:fld>
            <a:endParaRPr lang="en-CA"/>
          </a:p>
        </p:txBody>
      </p:sp>
    </p:spTree>
    <p:extLst>
      <p:ext uri="{BB962C8B-B14F-4D97-AF65-F5344CB8AC3E}">
        <p14:creationId xmlns:p14="http://schemas.microsoft.com/office/powerpoint/2010/main" val="4670517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E73C8-C0DE-48E7-ACF4-9B24F13D2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3269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930FB-D268-453A-B548-9ED95BAC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346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DA12C4-945F-410B-B0A7-512F02553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8946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3267A0-5F63-4E1A-90E4-F654D0CE5E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0138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6E6636-8E68-4DDA-9106-5119E7470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148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C87A96-0E8F-4798-B1CB-E306CEDCE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88292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37B8B-4E1D-4EA3-BDC9-8BF1D7E6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6647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52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78429-763D-4601-887C-0AF00B54D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56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2FC2C-9626-4906-8329-54FD0192E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7349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69A17-FBE6-443A-9BA0-D435A4CF6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5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85A78-472D-4AB6-AAEC-E7C8AA483BCA}" type="datetimeFigureOut">
              <a:rPr lang="en-CA" smtClean="0"/>
              <a:t>25/11/2013</a:t>
            </a:fld>
            <a:endParaRPr lang="en-C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D8409-628C-4F03-B374-ACDD072F300E}" type="slidenum">
              <a:rPr lang="en-CA" smtClean="0"/>
              <a:t>‹#›</a:t>
            </a:fld>
            <a:endParaRPr lang="en-CA"/>
          </a:p>
        </p:txBody>
      </p:sp>
    </p:spTree>
    <p:extLst>
      <p:ext uri="{BB962C8B-B14F-4D97-AF65-F5344CB8AC3E}">
        <p14:creationId xmlns:p14="http://schemas.microsoft.com/office/powerpoint/2010/main" val="1427238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6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6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6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59495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5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53"/>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5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555814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40"/>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40"/>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40"/>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691128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2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2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2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968816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09"/>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09"/>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09"/>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1888044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392"/>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392"/>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392"/>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5962460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37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373"/>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37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1395004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35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353"/>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35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42024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4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332"/>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332"/>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332"/>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195443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2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309"/>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309"/>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309"/>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772227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514"/>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514"/>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514"/>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5577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28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5011483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51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513"/>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513"/>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2785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510"/>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510"/>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510"/>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53542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506"/>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506"/>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506"/>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15921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501"/>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501"/>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501"/>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85465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94"/>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94"/>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94"/>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79809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8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183051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6476"/>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476"/>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476"/>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55E0FC-AD6C-4729-A9A6-1D9AD98031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938005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David\PowerPoint\ppt%20in%20process\blind_side\Trailer_B_trim.m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9.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50.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7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8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9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0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Trailer_B_trim.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7316" cy="6858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9" y="3863000"/>
            <a:ext cx="850880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Power of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Compassion</a:t>
            </a:r>
            <a:endPar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1974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7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28600" y="1295582"/>
            <a:ext cx="2971800" cy="3139321"/>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Without a moment's hesitation, she invites him to stay at the </a:t>
            </a:r>
            <a:r>
              <a:rPr lang="en-US" b="1" dirty="0" err="1">
                <a:solidFill>
                  <a:srgbClr val="FFFFFF"/>
                </a:solidFill>
                <a:effectLst>
                  <a:outerShdw blurRad="38100" dist="38100" dir="2700000" algn="tl">
                    <a:srgbClr val="000000">
                      <a:alpha val="43137"/>
                    </a:srgbClr>
                  </a:outerShdw>
                </a:effectLst>
              </a:rPr>
              <a:t>Tuohy</a:t>
            </a:r>
            <a:r>
              <a:rPr lang="en-US" b="1" dirty="0">
                <a:solidFill>
                  <a:srgbClr val="FFFFFF"/>
                </a:solidFill>
                <a:effectLst>
                  <a:outerShdw blurRad="38100" dist="38100" dir="2700000" algn="tl">
                    <a:srgbClr val="000000">
                      <a:alpha val="43137"/>
                    </a:srgbClr>
                  </a:outerShdw>
                </a:effectLst>
              </a:rPr>
              <a:t> home for the night. What starts out as a gesture of kindness turns into something more as Michael becomes part of the </a:t>
            </a:r>
            <a:r>
              <a:rPr lang="en-US" b="1" dirty="0" err="1">
                <a:solidFill>
                  <a:srgbClr val="FFFFFF"/>
                </a:solidFill>
                <a:effectLst>
                  <a:outerShdw blurRad="38100" dist="38100" dir="2700000" algn="tl">
                    <a:srgbClr val="000000">
                      <a:alpha val="43137"/>
                    </a:srgbClr>
                  </a:outerShdw>
                </a:effectLst>
              </a:rPr>
              <a:t>Tuohy</a:t>
            </a:r>
            <a:r>
              <a:rPr lang="en-US" b="1" dirty="0">
                <a:solidFill>
                  <a:srgbClr val="FFFFFF"/>
                </a:solidFill>
                <a:effectLst>
                  <a:outerShdw blurRad="38100" dist="38100" dir="2700000" algn="tl">
                    <a:srgbClr val="000000">
                      <a:alpha val="43137"/>
                    </a:srgbClr>
                  </a:outerShdw>
                </a:effectLst>
              </a:rPr>
              <a:t> family despite the differences in their backgrounds. </a:t>
            </a:r>
          </a:p>
        </p:txBody>
      </p:sp>
      <p:pic>
        <p:nvPicPr>
          <p:cNvPr id="14339" name="Picture 4" descr="L:\Power Point\ppt words\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4200"/>
            <a:ext cx="16383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3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28600" y="1092200"/>
            <a:ext cx="2514600" cy="1754326"/>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Living in his new environment, the teen faces a completely different set of challenges to overcome. </a:t>
            </a:r>
          </a:p>
        </p:txBody>
      </p:sp>
      <p:pic>
        <p:nvPicPr>
          <p:cNvPr id="16387" name="Picture 4" descr="L:\Power Point\ppt words\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16383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3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28600" y="2006814"/>
            <a:ext cx="2819400" cy="2585323"/>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And as the family helps Michael fulfill his potential, both on and off the football field, Michael's presence in the </a:t>
            </a:r>
            <a:r>
              <a:rPr lang="en-US" b="1" dirty="0" err="1">
                <a:solidFill>
                  <a:srgbClr val="FFFFFF"/>
                </a:solidFill>
                <a:effectLst>
                  <a:outerShdw blurRad="38100" dist="38100" dir="2700000" algn="tl">
                    <a:srgbClr val="000000">
                      <a:alpha val="43137"/>
                    </a:srgbClr>
                  </a:outerShdw>
                </a:effectLst>
              </a:rPr>
              <a:t>Tuohys</a:t>
            </a:r>
            <a:r>
              <a:rPr lang="en-US" b="1" dirty="0">
                <a:solidFill>
                  <a:srgbClr val="FFFFFF"/>
                </a:solidFill>
                <a:effectLst>
                  <a:outerShdw blurRad="38100" dist="38100" dir="2700000" algn="tl">
                    <a:srgbClr val="000000">
                      <a:alpha val="43137"/>
                    </a:srgbClr>
                  </a:outerShdw>
                </a:effectLst>
              </a:rPr>
              <a:t>' lives leads them to some insightful self-discoveries of their own. </a:t>
            </a:r>
          </a:p>
        </p:txBody>
      </p:sp>
      <p:pic>
        <p:nvPicPr>
          <p:cNvPr id="17411" name="Picture 4" descr="L:\Power Point\ppt words\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16383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3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18435" name="Picture 2" descr="L:\Power Point\ppt words\mise-en-sce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3327400"/>
            <a:ext cx="22352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5029200" y="4038600"/>
            <a:ext cx="3733800" cy="1754326"/>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i="1" dirty="0">
                <a:solidFill>
                  <a:srgbClr val="FFFFFF"/>
                </a:solidFill>
                <a:effectLst>
                  <a:outerShdw blurRad="38100" dist="38100" dir="2700000" algn="tl">
                    <a:srgbClr val="000000">
                      <a:alpha val="43137"/>
                    </a:srgbClr>
                  </a:outerShdw>
                </a:effectLst>
              </a:rPr>
              <a:t>The Blind Side </a:t>
            </a:r>
            <a:r>
              <a:rPr lang="en-US" b="1" dirty="0">
                <a:solidFill>
                  <a:srgbClr val="FFFFFF"/>
                </a:solidFill>
                <a:effectLst>
                  <a:outerShdw blurRad="38100" dist="38100" dir="2700000" algn="tl">
                    <a:srgbClr val="000000">
                      <a:alpha val="43137"/>
                    </a:srgbClr>
                  </a:outerShdw>
                </a:effectLst>
              </a:rPr>
              <a:t>was filmed almost entirely on location in </a:t>
            </a:r>
            <a:r>
              <a:rPr lang="en-US" b="1" dirty="0">
                <a:solidFill>
                  <a:srgbClr val="FFFF00"/>
                </a:solidFill>
                <a:effectLst>
                  <a:outerShdw blurRad="38100" dist="38100" dir="2700000" algn="tl">
                    <a:srgbClr val="000000">
                      <a:alpha val="43137"/>
                    </a:srgbClr>
                  </a:outerShdw>
                </a:effectLst>
              </a:rPr>
              <a:t>Atlanta, Georgia</a:t>
            </a:r>
            <a:r>
              <a:rPr lang="en-US" b="1" dirty="0">
                <a:solidFill>
                  <a:srgbClr val="FFFFFF"/>
                </a:solidFill>
                <a:effectLst>
                  <a:outerShdw blurRad="38100" dist="38100" dir="2700000" algn="tl">
                    <a:srgbClr val="000000">
                      <a:alpha val="43137"/>
                    </a:srgbClr>
                  </a:outerShdw>
                </a:effectLst>
              </a:rPr>
              <a:t>, which doubled for </a:t>
            </a:r>
            <a:r>
              <a:rPr lang="en-US" b="1" dirty="0">
                <a:solidFill>
                  <a:srgbClr val="FFFF00"/>
                </a:solidFill>
                <a:effectLst>
                  <a:outerShdw blurRad="38100" dist="38100" dir="2700000" algn="tl">
                    <a:srgbClr val="000000">
                      <a:alpha val="43137"/>
                    </a:srgbClr>
                  </a:outerShdw>
                </a:effectLst>
              </a:rPr>
              <a:t>Memphis, Tennessee</a:t>
            </a:r>
            <a:r>
              <a:rPr lang="en-US" b="1" dirty="0">
                <a:solidFill>
                  <a:srgbClr val="FFFFFF"/>
                </a:solidFill>
                <a:effectLst>
                  <a:outerShdw blurRad="38100" dist="38100" dir="2700000" algn="tl">
                    <a:srgbClr val="000000">
                      <a:alpha val="43137"/>
                    </a:srgbClr>
                  </a:outerShdw>
                </a:effectLst>
              </a:rPr>
              <a:t>, where location scenes underscored the themes of the story.</a:t>
            </a:r>
          </a:p>
        </p:txBody>
      </p:sp>
    </p:spTree>
    <p:extLst>
      <p:ext uri="{BB962C8B-B14F-4D97-AF65-F5344CB8AC3E}">
        <p14:creationId xmlns:p14="http://schemas.microsoft.com/office/powerpoint/2010/main" val="405797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19458" name="Picture 2" descr="L:\Power Point\ppt words\mise-en-sce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92200"/>
            <a:ext cx="22352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4876800" y="1803400"/>
            <a:ext cx="3799656" cy="1754326"/>
          </a:xfrm>
          <a:prstGeom prst="rect">
            <a:avLst/>
          </a:prstGeom>
          <a:solidFill>
            <a:schemeClr val="accent4">
              <a:alpha val="50000"/>
            </a:schemeClr>
          </a:solidFill>
          <a:ln w="9525">
            <a:solidFill>
              <a:schemeClr val="bg1"/>
            </a:solidFill>
            <a:miter lim="800000"/>
            <a:headEnd/>
            <a:tailEnd/>
          </a:ln>
        </p:spPr>
        <p:txBody>
          <a:bodyPr wrap="square">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THE TWO WORLDS</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The direct contrast between the housing project and the polar opposite </a:t>
            </a:r>
            <a:r>
              <a:rPr lang="en-US" b="1" dirty="0" err="1" smtClean="0">
                <a:solidFill>
                  <a:srgbClr val="FFFFFF"/>
                </a:solidFill>
                <a:effectLst>
                  <a:outerShdw blurRad="38100" dist="38100" dir="2700000" algn="tl">
                    <a:srgbClr val="000000">
                      <a:alpha val="43137"/>
                    </a:srgbClr>
                  </a:outerShdw>
                </a:effectLst>
              </a:rPr>
              <a:t>neighbourhood</a:t>
            </a:r>
            <a:r>
              <a:rPr lang="en-US" b="1" dirty="0" smtClean="0">
                <a:solidFill>
                  <a:srgbClr val="FFFFFF"/>
                </a:solidFill>
                <a:effectLst>
                  <a:outerShdw blurRad="38100" dist="38100" dir="2700000" algn="tl">
                    <a:srgbClr val="000000">
                      <a:alpha val="43137"/>
                    </a:srgbClr>
                  </a:outerShdw>
                </a:effectLst>
              </a:rPr>
              <a:t> </a:t>
            </a:r>
            <a:r>
              <a:rPr lang="en-US" b="1" dirty="0">
                <a:solidFill>
                  <a:srgbClr val="FFFFFF"/>
                </a:solidFill>
                <a:effectLst>
                  <a:outerShdw blurRad="38100" dist="38100" dir="2700000" algn="tl">
                    <a:srgbClr val="000000">
                      <a:alpha val="43137"/>
                    </a:srgbClr>
                  </a:outerShdw>
                </a:effectLst>
              </a:rPr>
              <a:t>where the </a:t>
            </a:r>
            <a:r>
              <a:rPr lang="en-US" b="1" dirty="0" err="1">
                <a:solidFill>
                  <a:srgbClr val="FFFFFF"/>
                </a:solidFill>
                <a:effectLst>
                  <a:outerShdw blurRad="38100" dist="38100" dir="2700000" algn="tl">
                    <a:srgbClr val="000000">
                      <a:alpha val="43137"/>
                    </a:srgbClr>
                  </a:outerShdw>
                </a:effectLst>
              </a:rPr>
              <a:t>Tuohy</a:t>
            </a:r>
            <a:r>
              <a:rPr lang="en-US" b="1" dirty="0">
                <a:solidFill>
                  <a:srgbClr val="FFFFFF"/>
                </a:solidFill>
                <a:effectLst>
                  <a:outerShdw blurRad="38100" dist="38100" dir="2700000" algn="tl">
                    <a:srgbClr val="000000">
                      <a:alpha val="43137"/>
                    </a:srgbClr>
                  </a:outerShdw>
                </a:effectLst>
              </a:rPr>
              <a:t> family live personifies Michael's journey. </a:t>
            </a:r>
          </a:p>
        </p:txBody>
      </p:sp>
    </p:spTree>
    <p:extLst>
      <p:ext uri="{BB962C8B-B14F-4D97-AF65-F5344CB8AC3E}">
        <p14:creationId xmlns:p14="http://schemas.microsoft.com/office/powerpoint/2010/main" val="145081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9000"/>
          </a:stretch>
        </a:blipFill>
        <a:effectLst/>
      </p:bgPr>
    </p:bg>
    <p:spTree>
      <p:nvGrpSpPr>
        <p:cNvPr id="1" name=""/>
        <p:cNvGrpSpPr/>
        <p:nvPr/>
      </p:nvGrpSpPr>
      <p:grpSpPr>
        <a:xfrm>
          <a:off x="0" y="0"/>
          <a:ext cx="0" cy="0"/>
          <a:chOff x="0" y="0"/>
          <a:chExt cx="0" cy="0"/>
        </a:xfrm>
      </p:grpSpPr>
      <p:sp>
        <p:nvSpPr>
          <p:cNvPr id="3" name="Rectangle 2"/>
          <p:cNvSpPr/>
          <p:nvPr/>
        </p:nvSpPr>
        <p:spPr>
          <a:xfrm>
            <a:off x="323528" y="561454"/>
            <a:ext cx="34932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Reactions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431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5334000" y="1397122"/>
            <a:ext cx="3276600" cy="3693319"/>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THE VALUE OF THE UNDERVALUED</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"Michael was once completely devalued in the world. Imagine what kind of value we put on kids like him who don't happen to be athletic. Imagine who gets passed by and that's a shame. I think this story says we need to do more to help kids, all of whom have value.”  </a:t>
            </a:r>
            <a:r>
              <a:rPr lang="en-US" i="1" dirty="0">
                <a:solidFill>
                  <a:srgbClr val="FFFFFF"/>
                </a:solidFill>
                <a:effectLst>
                  <a:outerShdw blurRad="38100" dist="38100" dir="2700000" algn="tl">
                    <a:srgbClr val="000000">
                      <a:alpha val="43137"/>
                    </a:srgbClr>
                  </a:outerShdw>
                </a:effectLst>
              </a:rPr>
              <a:t>-- Sean </a:t>
            </a:r>
            <a:r>
              <a:rPr lang="en-US" i="1" dirty="0" err="1">
                <a:solidFill>
                  <a:srgbClr val="FFFFFF"/>
                </a:solidFill>
                <a:effectLst>
                  <a:outerShdw blurRad="38100" dist="38100" dir="2700000" algn="tl">
                    <a:srgbClr val="000000">
                      <a:alpha val="43137"/>
                    </a:srgbClr>
                  </a:outerShdw>
                </a:effectLst>
              </a:rPr>
              <a:t>Tuohy</a:t>
            </a:r>
            <a:r>
              <a:rPr lang="en-US" i="1" dirty="0">
                <a:solidFill>
                  <a:srgbClr val="FFFFFF"/>
                </a:solidFill>
                <a:effectLst>
                  <a:outerShdw blurRad="38100" dist="38100" dir="2700000" algn="tl">
                    <a:srgbClr val="000000">
                      <a:alpha val="43137"/>
                    </a:srgbClr>
                  </a:outerShdw>
                </a:effectLst>
              </a:rPr>
              <a:t> </a:t>
            </a:r>
          </a:p>
        </p:txBody>
      </p:sp>
      <p:pic>
        <p:nvPicPr>
          <p:cNvPr id="21507" name="Picture 6" descr="L:\Power Point\ppt words\life-conn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85800"/>
            <a:ext cx="25654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7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23555" name="Picture 4" descr="L:\Power Point\ppt words\the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9400"/>
            <a:ext cx="26924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5943600" y="584270"/>
            <a:ext cx="2590800" cy="4247317"/>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FAMILY</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"The beauty of the story is that you think it's one thing and it turns out to be something else, and those are usually the best things in life. I thought the script was going to be about football until I read it and realized that </a:t>
            </a:r>
            <a:r>
              <a:rPr lang="en-US" b="1" dirty="0">
                <a:solidFill>
                  <a:srgbClr val="FFFF00"/>
                </a:solidFill>
                <a:effectLst>
                  <a:outerShdw blurRad="38100" dist="38100" dir="2700000" algn="tl">
                    <a:srgbClr val="000000">
                      <a:alpha val="43137"/>
                    </a:srgbClr>
                  </a:outerShdw>
                </a:effectLst>
              </a:rPr>
              <a:t>it's really about family</a:t>
            </a:r>
            <a:r>
              <a:rPr lang="en-US" b="1" dirty="0">
                <a:solidFill>
                  <a:srgbClr val="FFFFFF"/>
                </a:solidFill>
                <a:effectLst>
                  <a:outerShdw blurRad="38100" dist="38100" dir="2700000" algn="tl">
                    <a:srgbClr val="000000">
                      <a:alpha val="43137"/>
                    </a:srgbClr>
                  </a:outerShdw>
                </a:effectLst>
              </a:rPr>
              <a:t>.“</a:t>
            </a:r>
            <a:br>
              <a:rPr lang="en-US" b="1" dirty="0">
                <a:solidFill>
                  <a:srgbClr val="FFFFFF"/>
                </a:solidFill>
                <a:effectLst>
                  <a:outerShdw blurRad="38100" dist="38100" dir="2700000" algn="tl">
                    <a:srgbClr val="000000">
                      <a:alpha val="43137"/>
                    </a:srgbClr>
                  </a:outerShdw>
                </a:effectLst>
              </a:rPr>
            </a:br>
            <a:r>
              <a:rPr lang="en-US" i="1" dirty="0">
                <a:solidFill>
                  <a:srgbClr val="FFFFFF"/>
                </a:solidFill>
                <a:effectLst>
                  <a:outerShdw blurRad="38100" dist="38100" dir="2700000" algn="tl">
                    <a:srgbClr val="000000">
                      <a:alpha val="43137"/>
                    </a:srgbClr>
                  </a:outerShdw>
                </a:effectLst>
              </a:rPr>
              <a:t>--Sandra Bullock</a:t>
            </a:r>
          </a:p>
        </p:txBody>
      </p:sp>
    </p:spTree>
    <p:extLst>
      <p:ext uri="{BB962C8B-B14F-4D97-AF65-F5344CB8AC3E}">
        <p14:creationId xmlns:p14="http://schemas.microsoft.com/office/powerpoint/2010/main" val="3159093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4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941984"/>
            <a:ext cx="3200400" cy="3693319"/>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smtClean="0">
                <a:solidFill>
                  <a:srgbClr val="FFFF00"/>
                </a:solidFill>
                <a:effectLst>
                  <a:outerShdw blurRad="38100" dist="38100" dir="2700000" algn="tl">
                    <a:srgbClr val="000000">
                      <a:alpha val="43137"/>
                    </a:srgbClr>
                  </a:outerShdw>
                </a:effectLst>
              </a:rPr>
              <a:t>Changes comes through relationships.</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"I think Michael had a much greater impact on our lives than we did on his. </a:t>
            </a:r>
            <a:r>
              <a:rPr lang="en-US" b="1" dirty="0">
                <a:solidFill>
                  <a:srgbClr val="FFFFFF"/>
                </a:solidFill>
                <a:effectLst>
                  <a:outerShdw blurRad="38100" dist="38100" dir="2700000" algn="tl">
                    <a:srgbClr val="000000">
                      <a:alpha val="43137"/>
                    </a:srgbClr>
                  </a:outerShdw>
                </a:effectLst>
              </a:rPr>
              <a:t>You take so much in life for granted, but when Michael moved in with us, he made us realize how blessed we are. We viewed life differently after he joined our family.”</a:t>
            </a:r>
            <a:br>
              <a:rPr lang="en-US" b="1" dirty="0">
                <a:solidFill>
                  <a:srgbClr val="FFFFFF"/>
                </a:solidFill>
                <a:effectLst>
                  <a:outerShdw blurRad="38100" dist="38100" dir="2700000" algn="tl">
                    <a:srgbClr val="000000">
                      <a:alpha val="43137"/>
                    </a:srgbClr>
                  </a:outerShdw>
                </a:effectLst>
              </a:rPr>
            </a:br>
            <a:r>
              <a:rPr lang="en-US" b="1" i="1" dirty="0">
                <a:solidFill>
                  <a:srgbClr val="FFFFFF"/>
                </a:solidFill>
                <a:effectLst>
                  <a:outerShdw blurRad="38100" dist="38100" dir="2700000" algn="tl">
                    <a:srgbClr val="000000">
                      <a:alpha val="43137"/>
                    </a:srgbClr>
                  </a:outerShdw>
                </a:effectLst>
              </a:rPr>
              <a:t>--Leigh Anne </a:t>
            </a:r>
            <a:r>
              <a:rPr lang="en-US" b="1" i="1" dirty="0" err="1">
                <a:solidFill>
                  <a:srgbClr val="FFFFFF"/>
                </a:solidFill>
                <a:effectLst>
                  <a:outerShdw blurRad="38100" dist="38100" dir="2700000" algn="tl">
                    <a:srgbClr val="000000">
                      <a:alpha val="43137"/>
                    </a:srgbClr>
                  </a:outerShdw>
                </a:effectLst>
              </a:rPr>
              <a:t>Tuohy</a:t>
            </a:r>
            <a:endParaRPr lang="en-US" b="1" i="1" dirty="0">
              <a:solidFill>
                <a:srgbClr val="FFFFFF"/>
              </a:solidFill>
              <a:effectLst>
                <a:outerShdw blurRad="38100" dist="38100" dir="2700000" algn="tl">
                  <a:srgbClr val="000000">
                    <a:alpha val="43137"/>
                  </a:srgbClr>
                </a:outerShdw>
              </a:effectLst>
            </a:endParaRPr>
          </a:p>
        </p:txBody>
      </p:sp>
      <p:pic>
        <p:nvPicPr>
          <p:cNvPr id="25603" name="Picture 6" descr="L:\Power Point\ppt words\life-conn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9400"/>
            <a:ext cx="25654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5181600" y="1905026"/>
            <a:ext cx="3733800" cy="3139321"/>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BEING A GOOD SAMARITAN </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“It's an inspiring story in a world that's divided, in large part, by the 'haves' and the 'have-nots.' It shows that you can be a good Samaritan and it can benefit you as much as the person you're helping. I think it's very entertaining, but it's also very powerful.”</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Producer Broderick Johnson</a:t>
            </a:r>
          </a:p>
        </p:txBody>
      </p:sp>
      <p:pic>
        <p:nvPicPr>
          <p:cNvPr id="27652" name="Picture 6" descr="L:\Power Point\ppt words\life-conn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93800"/>
            <a:ext cx="25654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0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352800" y="231"/>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dirty="0" smtClean="0">
                <a:solidFill>
                  <a:srgbClr val="FFFF00"/>
                </a:solidFill>
                <a:latin typeface="Arial Black" pitchFamily="34" charset="0"/>
              </a:rPr>
              <a:t>THE BLIND SIDE</a:t>
            </a:r>
            <a:r>
              <a:rPr lang="en-US" sz="2000" dirty="0" smtClean="0">
                <a:solidFill>
                  <a:srgbClr val="FFFF00"/>
                </a:solidFill>
                <a:latin typeface="Arial Black" pitchFamily="34" charset="0"/>
              </a:rPr>
              <a:t/>
            </a:r>
            <a:br>
              <a:rPr lang="en-US" sz="2000" dirty="0" smtClean="0">
                <a:solidFill>
                  <a:srgbClr val="FFFF00"/>
                </a:solidFill>
                <a:latin typeface="Arial Black" pitchFamily="34" charset="0"/>
              </a:rPr>
            </a:br>
            <a:endParaRPr lang="en-US" sz="2000" b="1" i="1" dirty="0" smtClean="0">
              <a:solidFill>
                <a:srgbClr val="FFFF00"/>
              </a:solidFill>
            </a:endParaRPr>
          </a:p>
        </p:txBody>
      </p:sp>
    </p:spTree>
    <p:extLst>
      <p:ext uri="{BB962C8B-B14F-4D97-AF65-F5344CB8AC3E}">
        <p14:creationId xmlns:p14="http://schemas.microsoft.com/office/powerpoint/2010/main" val="303088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667000" y="279402"/>
            <a:ext cx="3733800" cy="830997"/>
          </a:xfrm>
          <a:prstGeom prst="rect">
            <a:avLst/>
          </a:prstGeom>
          <a:solidFill>
            <a:srgbClr val="CC00CC"/>
          </a:solidFill>
          <a:ln w="9525">
            <a:noFill/>
            <a:miter lim="800000"/>
            <a:headEnd/>
            <a:tailEnd/>
          </a:ln>
          <a:effectLst/>
        </p:spPr>
        <p:txBody>
          <a:bodyPr>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rPr>
              <a:t>An Act Of Kindness Changes Everything!</a:t>
            </a:r>
            <a:endParaRPr lang="en-US" sz="2400" b="1" dirty="0">
              <a:solidFill>
                <a:srgbClr val="FFFFFF"/>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8902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3076" name="Picture 6" descr="L:\Power Point\ppt words\synops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76200"/>
            <a:ext cx="15621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889230"/>
            <a:ext cx="3581400" cy="3139321"/>
          </a:xfrm>
          <a:prstGeom prst="rect">
            <a:avLst/>
          </a:prstGeom>
          <a:solidFill>
            <a:schemeClr val="tx1"/>
          </a:solidFill>
          <a:ln>
            <a:solidFill>
              <a:schemeClr val="bg1"/>
            </a:solidFill>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A homeless African-American youngster from a broken home, </a:t>
            </a:r>
            <a:r>
              <a:rPr lang="en-US" b="1" dirty="0" err="1">
                <a:solidFill>
                  <a:srgbClr val="FFFFFF"/>
                </a:solidFill>
                <a:effectLst>
                  <a:outerShdw blurRad="38100" dist="38100" dir="2700000" algn="tl">
                    <a:srgbClr val="000000">
                      <a:alpha val="43137"/>
                    </a:srgbClr>
                  </a:outerShdw>
                </a:effectLst>
              </a:rPr>
              <a:t>Oher</a:t>
            </a:r>
            <a:r>
              <a:rPr lang="en-US" b="1" dirty="0">
                <a:solidFill>
                  <a:srgbClr val="FFFFFF"/>
                </a:solidFill>
                <a:effectLst>
                  <a:outerShdw blurRad="38100" dist="38100" dir="2700000" algn="tl">
                    <a:srgbClr val="000000">
                      <a:alpha val="43137"/>
                    </a:srgbClr>
                  </a:outerShdw>
                </a:effectLst>
              </a:rPr>
              <a:t> is taken in by the </a:t>
            </a:r>
            <a:r>
              <a:rPr lang="en-US" b="1" dirty="0" err="1">
                <a:solidFill>
                  <a:srgbClr val="FFFFFF"/>
                </a:solidFill>
                <a:effectLst>
                  <a:outerShdw blurRad="38100" dist="38100" dir="2700000" algn="tl">
                    <a:srgbClr val="000000">
                      <a:alpha val="43137"/>
                    </a:srgbClr>
                  </a:outerShdw>
                </a:effectLst>
              </a:rPr>
              <a:t>Touhys</a:t>
            </a:r>
            <a:r>
              <a:rPr lang="en-US" b="1" dirty="0">
                <a:solidFill>
                  <a:srgbClr val="FFFFFF"/>
                </a:solidFill>
                <a:effectLst>
                  <a:outerShdw blurRad="38100" dist="38100" dir="2700000" algn="tl">
                    <a:srgbClr val="000000">
                      <a:alpha val="43137"/>
                    </a:srgbClr>
                  </a:outerShdw>
                </a:effectLst>
              </a:rPr>
              <a:t>, a well-to-do white family who help him fulfill his potential on and off the football field. At the same time, </a:t>
            </a:r>
            <a:r>
              <a:rPr lang="en-US" b="1" dirty="0" err="1">
                <a:solidFill>
                  <a:srgbClr val="FFFFFF"/>
                </a:solidFill>
                <a:effectLst>
                  <a:outerShdw blurRad="38100" dist="38100" dir="2700000" algn="tl">
                    <a:srgbClr val="000000">
                      <a:alpha val="43137"/>
                    </a:srgbClr>
                  </a:outerShdw>
                </a:effectLst>
              </a:rPr>
              <a:t>Oher's</a:t>
            </a:r>
            <a:r>
              <a:rPr lang="en-US" b="1" dirty="0">
                <a:solidFill>
                  <a:srgbClr val="FFFFFF"/>
                </a:solidFill>
                <a:effectLst>
                  <a:outerShdw blurRad="38100" dist="38100" dir="2700000" algn="tl">
                    <a:srgbClr val="000000">
                      <a:alpha val="43137"/>
                    </a:srgbClr>
                  </a:outerShdw>
                </a:effectLst>
              </a:rPr>
              <a:t> presence in the </a:t>
            </a:r>
            <a:r>
              <a:rPr lang="en-US" b="1" dirty="0" err="1">
                <a:solidFill>
                  <a:srgbClr val="FFFFFF"/>
                </a:solidFill>
                <a:effectLst>
                  <a:outerShdw blurRad="38100" dist="38100" dir="2700000" algn="tl">
                    <a:srgbClr val="000000">
                      <a:alpha val="43137"/>
                    </a:srgbClr>
                  </a:outerShdw>
                </a:effectLst>
              </a:rPr>
              <a:t>Touhys</a:t>
            </a:r>
            <a:r>
              <a:rPr lang="en-US" b="1" dirty="0">
                <a:solidFill>
                  <a:srgbClr val="FFFFFF"/>
                </a:solidFill>
                <a:effectLst>
                  <a:outerShdw blurRad="38100" dist="38100" dir="2700000" algn="tl">
                    <a:srgbClr val="000000">
                      <a:alpha val="43137"/>
                    </a:srgbClr>
                  </a:outerShdw>
                </a:effectLst>
              </a:rPr>
              <a:t>' lives leads them to some insightful self-discoveries of their own.</a:t>
            </a:r>
          </a:p>
        </p:txBody>
      </p:sp>
    </p:spTree>
    <p:extLst>
      <p:ext uri="{BB962C8B-B14F-4D97-AF65-F5344CB8AC3E}">
        <p14:creationId xmlns:p14="http://schemas.microsoft.com/office/powerpoint/2010/main" val="884973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6019800" y="2413003"/>
            <a:ext cx="2819400" cy="2308324"/>
          </a:xfrm>
          <a:prstGeom prst="rect">
            <a:avLst/>
          </a:prstGeom>
          <a:solidFill>
            <a:schemeClr val="tx1">
              <a:alpha val="50000"/>
            </a:schemeClr>
          </a:solidFill>
          <a:ln>
            <a:solidFill>
              <a:schemeClr val="bg1"/>
            </a:solidFill>
          </a:ln>
        </p:spPr>
        <p:txBody>
          <a:bodyPr>
            <a:spAutoFit/>
          </a:bodyPr>
          <a:lstStyle/>
          <a:p>
            <a:pPr fontAlgn="base">
              <a:spcBef>
                <a:spcPct val="0"/>
              </a:spcBef>
              <a:spcAft>
                <a:spcPct val="0"/>
              </a:spcAft>
              <a:defRPr/>
            </a:pPr>
            <a:r>
              <a:rPr lang="sv-SE" b="1" dirty="0">
                <a:solidFill>
                  <a:srgbClr val="FFFF00"/>
                </a:solidFill>
                <a:effectLst>
                  <a:outerShdw blurRad="38100" dist="38100" dir="2700000" algn="tl">
                    <a:srgbClr val="000000">
                      <a:alpha val="43137"/>
                    </a:srgbClr>
                  </a:outerShdw>
                </a:effectLst>
              </a:rPr>
              <a:t>SANDRA BULLOCK </a:t>
            </a:r>
            <a:br>
              <a:rPr lang="sv-SE" b="1" dirty="0">
                <a:solidFill>
                  <a:srgbClr val="FFFF00"/>
                </a:solidFill>
                <a:effectLst>
                  <a:outerShdw blurRad="38100" dist="38100" dir="2700000" algn="tl">
                    <a:srgbClr val="000000">
                      <a:alpha val="43137"/>
                    </a:srgbClr>
                  </a:outerShdw>
                </a:effectLst>
              </a:rPr>
            </a:br>
            <a:r>
              <a:rPr lang="sv-SE" b="1" dirty="0">
                <a:solidFill>
                  <a:srgbClr val="FFFFFF"/>
                </a:solidFill>
                <a:effectLst>
                  <a:outerShdw blurRad="38100" dist="38100" dir="2700000" algn="tl">
                    <a:srgbClr val="000000">
                      <a:alpha val="43137"/>
                    </a:srgbClr>
                  </a:outerShdw>
                </a:effectLst>
              </a:rPr>
              <a:t>plays</a:t>
            </a:r>
            <a:r>
              <a:rPr lang="sv-SE" b="1" dirty="0">
                <a:solidFill>
                  <a:srgbClr val="FFFF00"/>
                </a:solidFill>
                <a:effectLst>
                  <a:outerShdw blurRad="38100" dist="38100" dir="2700000" algn="tl">
                    <a:srgbClr val="000000">
                      <a:alpha val="43137"/>
                    </a:srgbClr>
                  </a:outerShdw>
                </a:effectLst>
              </a:rPr>
              <a:t> Leigh Anne Tuohy</a:t>
            </a:r>
            <a:r>
              <a:rPr lang="en-US" b="1" dirty="0">
                <a:solidFill>
                  <a:srgbClr val="FFFFFF"/>
                </a:solidFill>
                <a:effectLst>
                  <a:outerShdw blurRad="38100" dist="38100" dir="2700000" algn="tl">
                    <a:srgbClr val="000000">
                      <a:alpha val="43137"/>
                    </a:srgbClr>
                  </a:outerShdw>
                </a:effectLst>
              </a:rPr>
              <a:t>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the headstrong wife and mother, who, with a simple act of kindness, brings Michael </a:t>
            </a:r>
            <a:r>
              <a:rPr lang="en-US" b="1" dirty="0" err="1">
                <a:solidFill>
                  <a:srgbClr val="FFFFFF"/>
                </a:solidFill>
                <a:effectLst>
                  <a:outerShdw blurRad="38100" dist="38100" dir="2700000" algn="tl">
                    <a:srgbClr val="000000">
                      <a:alpha val="43137"/>
                    </a:srgbClr>
                  </a:outerShdw>
                </a:effectLst>
              </a:rPr>
              <a:t>Oher</a:t>
            </a:r>
            <a:r>
              <a:rPr lang="en-US" b="1" dirty="0">
                <a:solidFill>
                  <a:srgbClr val="FFFFFF"/>
                </a:solidFill>
                <a:effectLst>
                  <a:outerShdw blurRad="38100" dist="38100" dir="2700000" algn="tl">
                    <a:srgbClr val="000000">
                      <a:alpha val="43137"/>
                    </a:srgbClr>
                  </a:outerShdw>
                </a:effectLst>
              </a:rPr>
              <a:t> in out of the cold, literally and figuratively.</a:t>
            </a:r>
          </a:p>
        </p:txBody>
      </p:sp>
      <p:pic>
        <p:nvPicPr>
          <p:cNvPr id="5123" name="Picture 4" descr="L:\Power Point\ppt wor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701800"/>
            <a:ext cx="13716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57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6146" name="Picture 4" descr="L:\Power Point\ppt wor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84200"/>
            <a:ext cx="13716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1295403"/>
            <a:ext cx="3886200" cy="2308324"/>
          </a:xfrm>
          <a:prstGeom prst="rect">
            <a:avLst/>
          </a:prstGeom>
          <a:solidFill>
            <a:schemeClr val="tx1">
              <a:alpha val="50000"/>
            </a:schemeClr>
          </a:solidFill>
          <a:ln>
            <a:solidFill>
              <a:schemeClr val="bg1"/>
            </a:solidFill>
          </a:ln>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QUINTON  AARON</a:t>
            </a:r>
            <a:r>
              <a:rPr lang="en-US" b="1" dirty="0">
                <a:solidFill>
                  <a:srgbClr val="FFFFFF"/>
                </a:solidFill>
                <a:effectLst>
                  <a:outerShdw blurRad="38100" dist="38100" dir="2700000" algn="tl">
                    <a:srgbClr val="000000">
                      <a:alpha val="43137"/>
                    </a:srgbClr>
                  </a:outerShdw>
                </a:effectLst>
              </a:rPr>
              <a:t>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plays </a:t>
            </a:r>
            <a:r>
              <a:rPr lang="en-US" b="1" dirty="0">
                <a:solidFill>
                  <a:srgbClr val="FFFF00"/>
                </a:solidFill>
                <a:effectLst>
                  <a:outerShdw blurRad="38100" dist="38100" dir="2700000" algn="tl">
                    <a:srgbClr val="000000">
                      <a:alpha val="43137"/>
                    </a:srgbClr>
                  </a:outerShdw>
                </a:effectLst>
              </a:rPr>
              <a:t>Michael </a:t>
            </a:r>
            <a:r>
              <a:rPr lang="en-US" b="1" dirty="0" err="1">
                <a:solidFill>
                  <a:srgbClr val="FFFF00"/>
                </a:solidFill>
                <a:effectLst>
                  <a:outerShdw blurRad="38100" dist="38100" dir="2700000" algn="tl">
                    <a:srgbClr val="000000">
                      <a:alpha val="43137"/>
                    </a:srgbClr>
                  </a:outerShdw>
                </a:effectLst>
              </a:rPr>
              <a:t>Oher</a:t>
            </a:r>
            <a:r>
              <a:rPr lang="en-US" b="1" dirty="0">
                <a:solidFill>
                  <a:srgbClr val="FFFF00"/>
                </a:solidFill>
                <a:effectLst>
                  <a:outerShdw blurRad="38100" dist="38100" dir="2700000" algn="tl">
                    <a:srgbClr val="000000">
                      <a:alpha val="43137"/>
                    </a:srgbClr>
                  </a:outerShdw>
                </a:effectLst>
              </a:rPr>
              <a:t>, </a:t>
            </a:r>
            <a:r>
              <a:rPr lang="en-US" b="1" dirty="0">
                <a:solidFill>
                  <a:srgbClr val="FFFFFF"/>
                </a:solidFill>
                <a:effectLst>
                  <a:outerShdw blurRad="38100" dist="38100" dir="2700000" algn="tl">
                    <a:srgbClr val="000000">
                      <a:alpha val="43137"/>
                    </a:srgbClr>
                  </a:outerShdw>
                </a:effectLst>
              </a:rPr>
              <a:t>a gentle giant who grew up in the abandoned poverty-stricken projects of Memphis, appropriately called Hurt Village, Michael had had few options and even fewer opportunities.</a:t>
            </a:r>
          </a:p>
        </p:txBody>
      </p:sp>
    </p:spTree>
    <p:extLst>
      <p:ext uri="{BB962C8B-B14F-4D97-AF65-F5344CB8AC3E}">
        <p14:creationId xmlns:p14="http://schemas.microsoft.com/office/powerpoint/2010/main" val="133223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7170" name="Picture 4" descr="L:\Power Point\ppt wor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17800"/>
            <a:ext cx="13716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953000" y="3429217"/>
            <a:ext cx="3657600" cy="2031325"/>
          </a:xfrm>
          <a:prstGeom prst="rect">
            <a:avLst/>
          </a:prstGeom>
          <a:solidFill>
            <a:schemeClr val="tx1">
              <a:alpha val="50000"/>
            </a:schemeClr>
          </a:solidFill>
          <a:ln>
            <a:solidFill>
              <a:schemeClr val="bg1"/>
            </a:solidFill>
          </a:ln>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TIM </a:t>
            </a:r>
            <a:r>
              <a:rPr lang="en-US" b="1" dirty="0" err="1">
                <a:solidFill>
                  <a:srgbClr val="FFFF00"/>
                </a:solidFill>
                <a:effectLst>
                  <a:outerShdw blurRad="38100" dist="38100" dir="2700000" algn="tl">
                    <a:srgbClr val="000000">
                      <a:alpha val="43137"/>
                    </a:srgbClr>
                  </a:outerShdw>
                </a:effectLst>
              </a:rPr>
              <a:t>McGRAW</a:t>
            </a:r>
            <a:r>
              <a:rPr lang="en-US" b="1" dirty="0">
                <a:solidFill>
                  <a:srgbClr val="FFFF00"/>
                </a:solidFill>
                <a:effectLst>
                  <a:outerShdw blurRad="38100" dist="38100" dir="2700000" algn="tl">
                    <a:srgbClr val="000000">
                      <a:alpha val="43137"/>
                    </a:srgbClr>
                  </a:outerShdw>
                </a:effectLst>
              </a:rPr>
              <a:t> </a:t>
            </a:r>
            <a:br>
              <a:rPr lang="en-US" b="1" dirty="0">
                <a:solidFill>
                  <a:srgbClr val="FFFF00"/>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plays </a:t>
            </a:r>
            <a:r>
              <a:rPr lang="en-US" b="1" dirty="0">
                <a:solidFill>
                  <a:srgbClr val="FFFF00"/>
                </a:solidFill>
                <a:effectLst>
                  <a:outerShdw blurRad="38100" dist="38100" dir="2700000" algn="tl">
                    <a:srgbClr val="000000">
                      <a:alpha val="43137"/>
                    </a:srgbClr>
                  </a:outerShdw>
                </a:effectLst>
              </a:rPr>
              <a:t>Sean </a:t>
            </a:r>
            <a:r>
              <a:rPr lang="en-US" b="1" dirty="0" err="1">
                <a:solidFill>
                  <a:srgbClr val="FFFF00"/>
                </a:solidFill>
                <a:effectLst>
                  <a:outerShdw blurRad="38100" dist="38100" dir="2700000" algn="tl">
                    <a:srgbClr val="000000">
                      <a:alpha val="43137"/>
                    </a:srgbClr>
                  </a:outerShdw>
                </a:effectLst>
              </a:rPr>
              <a:t>Tuohy</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an all-around good guy and inspirational husband. What he and his family did for this kid--the time, the effort and the love he put out--is pretty incredible.</a:t>
            </a:r>
          </a:p>
        </p:txBody>
      </p:sp>
    </p:spTree>
    <p:extLst>
      <p:ext uri="{BB962C8B-B14F-4D97-AF65-F5344CB8AC3E}">
        <p14:creationId xmlns:p14="http://schemas.microsoft.com/office/powerpoint/2010/main" val="2357559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8194" name="Picture 4" descr="L:\Power Point\ppt wor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9400"/>
            <a:ext cx="13716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990600"/>
            <a:ext cx="4191000" cy="1754326"/>
          </a:xfrm>
          <a:prstGeom prst="rect">
            <a:avLst/>
          </a:prstGeom>
          <a:solidFill>
            <a:schemeClr val="tx1">
              <a:alpha val="50000"/>
            </a:schemeClr>
          </a:solidFill>
          <a:ln>
            <a:solidFill>
              <a:schemeClr val="bg1"/>
            </a:solidFill>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Off the football field, the person most responsible for Michael getting into college was his tutor, </a:t>
            </a:r>
            <a:r>
              <a:rPr lang="en-US" b="1" dirty="0">
                <a:solidFill>
                  <a:srgbClr val="FFFF00"/>
                </a:solidFill>
                <a:effectLst>
                  <a:outerShdw blurRad="38100" dist="38100" dir="2700000" algn="tl">
                    <a:srgbClr val="000000">
                      <a:alpha val="43137"/>
                    </a:srgbClr>
                  </a:outerShdw>
                </a:effectLst>
              </a:rPr>
              <a:t>Miss Sue</a:t>
            </a:r>
            <a:r>
              <a:rPr lang="en-US" b="1" dirty="0">
                <a:solidFill>
                  <a:srgbClr val="FFFFFF"/>
                </a:solidFill>
                <a:effectLst>
                  <a:outerShdw blurRad="38100" dist="38100" dir="2700000" algn="tl">
                    <a:srgbClr val="000000">
                      <a:alpha val="43137"/>
                    </a:srgbClr>
                  </a:outerShdw>
                </a:effectLst>
              </a:rPr>
              <a:t>, who became an extended member of the </a:t>
            </a:r>
            <a:r>
              <a:rPr lang="en-US" b="1" dirty="0" err="1">
                <a:solidFill>
                  <a:srgbClr val="FFFFFF"/>
                </a:solidFill>
                <a:effectLst>
                  <a:outerShdw blurRad="38100" dist="38100" dir="2700000" algn="tl">
                    <a:srgbClr val="000000">
                      <a:alpha val="43137"/>
                    </a:srgbClr>
                  </a:outerShdw>
                </a:effectLst>
              </a:rPr>
              <a:t>Tuohy</a:t>
            </a:r>
            <a:r>
              <a:rPr lang="en-US" b="1" dirty="0">
                <a:solidFill>
                  <a:srgbClr val="FFFFFF"/>
                </a:solidFill>
                <a:effectLst>
                  <a:outerShdw blurRad="38100" dist="38100" dir="2700000" algn="tl">
                    <a:srgbClr val="000000">
                      <a:alpha val="43137"/>
                    </a:srgbClr>
                  </a:outerShdw>
                </a:effectLst>
              </a:rPr>
              <a:t> family. She is played by </a:t>
            </a:r>
            <a:r>
              <a:rPr lang="en-US" b="1" dirty="0">
                <a:solidFill>
                  <a:srgbClr val="FFFF00"/>
                </a:solidFill>
                <a:effectLst>
                  <a:outerShdw blurRad="38100" dist="38100" dir="2700000" algn="tl">
                    <a:srgbClr val="000000">
                      <a:alpha val="43137"/>
                    </a:srgbClr>
                  </a:outerShdw>
                </a:effectLst>
              </a:rPr>
              <a:t>KATHY BATES.</a:t>
            </a:r>
            <a:endParaRPr lang="en-US"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3724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L:\Power Point\ppt words\triv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97000"/>
            <a:ext cx="23876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210001"/>
            <a:ext cx="4953000" cy="2031325"/>
          </a:xfrm>
          <a:prstGeom prst="rect">
            <a:avLst/>
          </a:prstGeom>
          <a:solidFill>
            <a:schemeClr val="tx1">
              <a:alpha val="50000"/>
            </a:schemeClr>
          </a:solidFill>
        </p:spPr>
        <p:txBody>
          <a:bodyPr>
            <a:spAutoFit/>
          </a:bodyPr>
          <a:lstStyle/>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rPr>
              <a:t>THE MOVIE IS BASED ON A BEST SELLER</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How Michael </a:t>
            </a:r>
            <a:r>
              <a:rPr lang="en-US" b="1" dirty="0" err="1">
                <a:solidFill>
                  <a:srgbClr val="FFFFFF"/>
                </a:solidFill>
                <a:effectLst>
                  <a:outerShdw blurRad="38100" dist="38100" dir="2700000" algn="tl">
                    <a:srgbClr val="000000">
                      <a:alpha val="43137"/>
                    </a:srgbClr>
                  </a:outerShdw>
                </a:effectLst>
              </a:rPr>
              <a:t>Oher</a:t>
            </a:r>
            <a:r>
              <a:rPr lang="en-US" b="1" dirty="0">
                <a:solidFill>
                  <a:srgbClr val="FFFFFF"/>
                </a:solidFill>
                <a:effectLst>
                  <a:outerShdw blurRad="38100" dist="38100" dir="2700000" algn="tl">
                    <a:srgbClr val="000000">
                      <a:alpha val="43137"/>
                    </a:srgbClr>
                  </a:outerShdw>
                </a:effectLst>
              </a:rPr>
              <a:t> became a part of the </a:t>
            </a:r>
            <a:r>
              <a:rPr lang="en-US" b="1" dirty="0" err="1">
                <a:solidFill>
                  <a:srgbClr val="FFFFFF"/>
                </a:solidFill>
                <a:effectLst>
                  <a:outerShdw blurRad="38100" dist="38100" dir="2700000" algn="tl">
                    <a:srgbClr val="000000">
                      <a:alpha val="43137"/>
                    </a:srgbClr>
                  </a:outerShdw>
                </a:effectLst>
              </a:rPr>
              <a:t>Tuohy</a:t>
            </a:r>
            <a:r>
              <a:rPr lang="en-US" b="1" dirty="0">
                <a:solidFill>
                  <a:srgbClr val="FFFFFF"/>
                </a:solidFill>
                <a:effectLst>
                  <a:outerShdw blurRad="38100" dist="38100" dir="2700000" algn="tl">
                    <a:srgbClr val="000000">
                      <a:alpha val="43137"/>
                    </a:srgbClr>
                  </a:outerShdw>
                </a:effectLst>
              </a:rPr>
              <a:t> family was first chronicled in the best-selling book </a:t>
            </a:r>
            <a:r>
              <a:rPr lang="en-US" b="1" i="1" dirty="0">
                <a:solidFill>
                  <a:srgbClr val="FFFF00"/>
                </a:solidFill>
                <a:effectLst>
                  <a:outerShdw blurRad="38100" dist="38100" dir="2700000" algn="tl">
                    <a:srgbClr val="000000">
                      <a:alpha val="43137"/>
                    </a:srgbClr>
                  </a:outerShdw>
                </a:effectLst>
              </a:rPr>
              <a:t>The Blind Side: Evolution of a Game</a:t>
            </a:r>
            <a:r>
              <a:rPr lang="en-US" b="1" dirty="0">
                <a:solidFill>
                  <a:srgbClr val="FFFF00"/>
                </a:solidFill>
                <a:effectLst>
                  <a:outerShdw blurRad="38100" dist="38100" dir="2700000" algn="tl">
                    <a:srgbClr val="000000">
                      <a:alpha val="43137"/>
                    </a:srgbClr>
                  </a:outerShdw>
                </a:effectLst>
              </a:rPr>
              <a:t>, written by Michael Lewis</a:t>
            </a:r>
            <a:r>
              <a:rPr lang="en-US" b="1" dirty="0">
                <a:solidFill>
                  <a:srgbClr val="FFFFFF"/>
                </a:solidFill>
                <a:effectLst>
                  <a:outerShdw blurRad="38100" dist="38100" dir="2700000" algn="tl">
                    <a:srgbClr val="000000">
                      <a:alpha val="43137"/>
                    </a:srgbClr>
                  </a:outerShdw>
                </a:effectLst>
              </a:rPr>
              <a:t>, who had previously focused on the sport of baseball in his bestseller </a:t>
            </a:r>
            <a:r>
              <a:rPr lang="en-US" b="1" i="1" dirty="0" err="1">
                <a:solidFill>
                  <a:srgbClr val="FFFFFF"/>
                </a:solidFill>
                <a:effectLst>
                  <a:outerShdw blurRad="38100" dist="38100" dir="2700000" algn="tl">
                    <a:srgbClr val="000000">
                      <a:alpha val="43137"/>
                    </a:srgbClr>
                  </a:outerShdw>
                </a:effectLst>
              </a:rPr>
              <a:t>Moneybal</a:t>
            </a:r>
            <a:r>
              <a:rPr lang="en-US" b="1" dirty="0" err="1">
                <a:solidFill>
                  <a:srgbClr val="FFFFFF"/>
                </a:solidFill>
                <a:effectLst>
                  <a:outerShdw blurRad="38100" dist="38100" dir="2700000" algn="tl">
                    <a:srgbClr val="000000">
                      <a:alpha val="43137"/>
                    </a:srgbClr>
                  </a:outerShdw>
                </a:effectLst>
              </a:rPr>
              <a:t>l</a:t>
            </a:r>
            <a:r>
              <a:rPr lang="en-US" b="1" dirty="0">
                <a:solidFill>
                  <a:srgbClr val="FFFFFF"/>
                </a:solidFill>
                <a:effectLst>
                  <a:outerShdw blurRad="38100" dist="38100" dir="2700000" algn="tl">
                    <a:srgbClr val="000000">
                      <a:alpha val="43137"/>
                    </a:srgbClr>
                  </a:outerShdw>
                </a:effectLst>
              </a:rPr>
              <a:t>.</a:t>
            </a: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12" y="279602"/>
            <a:ext cx="3051175" cy="612775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686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6000" b="-36000"/>
          </a:stretch>
        </a:blipFill>
        <a:effectLst/>
      </p:bgPr>
    </p:bg>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429000" y="1092392"/>
            <a:ext cx="5334000" cy="2031325"/>
          </a:xfrm>
          <a:prstGeom prst="rect">
            <a:avLst/>
          </a:prstGeom>
          <a:solidFill>
            <a:schemeClr val="accent4">
              <a:alpha val="50000"/>
            </a:schemeClr>
          </a:solidFill>
          <a:ln w="9525">
            <a:solidFill>
              <a:schemeClr val="bg1"/>
            </a:solidFill>
            <a:miter lim="800000"/>
            <a:headEnd/>
            <a:tailEnd/>
          </a:ln>
        </p:spPr>
        <p:txBody>
          <a:bodyP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rPr>
              <a:t>Teenager Michael </a:t>
            </a:r>
            <a:r>
              <a:rPr lang="en-US" b="1" dirty="0" err="1">
                <a:solidFill>
                  <a:srgbClr val="FFFFFF"/>
                </a:solidFill>
                <a:effectLst>
                  <a:outerShdw blurRad="38100" dist="38100" dir="2700000" algn="tl">
                    <a:srgbClr val="000000">
                      <a:alpha val="43137"/>
                    </a:srgbClr>
                  </a:outerShdw>
                </a:effectLst>
              </a:rPr>
              <a:t>Oher</a:t>
            </a:r>
            <a:r>
              <a:rPr lang="en-US" b="1" dirty="0">
                <a:solidFill>
                  <a:srgbClr val="FFFFFF"/>
                </a:solidFill>
                <a:effectLst>
                  <a:outerShdw blurRad="38100" dist="38100" dir="2700000" algn="tl">
                    <a:srgbClr val="000000">
                      <a:alpha val="43137"/>
                    </a:srgbClr>
                  </a:outerShdw>
                </a:effectLst>
              </a:rPr>
              <a:t> is surviving on his own, virtually homeless, when he is spotted on the street by Leigh Anne. Learning that the young man is one of her daughter's classmates, Leigh Anne insists that Michael--wearing shorts and a t-shirt in the dead of winter--come out of the cold.</a:t>
            </a:r>
          </a:p>
        </p:txBody>
      </p:sp>
      <p:pic>
        <p:nvPicPr>
          <p:cNvPr id="12291" name="Picture 4" descr="L:\Power Point\ppt words\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381000"/>
            <a:ext cx="16383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1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TotalTime>
  <Words>347</Words>
  <Application>Microsoft Office PowerPoint</Application>
  <PresentationFormat>On-screen Show (4:3)</PresentationFormat>
  <Paragraphs>39</Paragraphs>
  <Slides>20</Slides>
  <Notes>19</Notes>
  <HiddenSlides>0</HiddenSlides>
  <MMClips>1</MMClips>
  <ScaleCrop>false</ScaleCrop>
  <HeadingPairs>
    <vt:vector size="4" baseType="variant">
      <vt:variant>
        <vt:lpstr>Theme</vt:lpstr>
      </vt:variant>
      <vt:variant>
        <vt:i4>20</vt:i4>
      </vt:variant>
      <vt:variant>
        <vt:lpstr>Slide Titles</vt:lpstr>
      </vt:variant>
      <vt:variant>
        <vt:i4>20</vt:i4>
      </vt:variant>
    </vt:vector>
  </HeadingPairs>
  <TitlesOfParts>
    <vt:vector size="40"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 Mior</dc:creator>
  <cp:lastModifiedBy>Dr. J. Mior</cp:lastModifiedBy>
  <cp:revision>6</cp:revision>
  <dcterms:created xsi:type="dcterms:W3CDTF">2013-11-25T20:04:38Z</dcterms:created>
  <dcterms:modified xsi:type="dcterms:W3CDTF">2013-11-25T20:42:41Z</dcterms:modified>
</cp:coreProperties>
</file>