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layout3.xml" ContentType="application/vnd.openxmlformats-officedocument.drawingml.diagramLayout+xml"/>
  <Override PartName="/ppt/notesSlides/notesSlide6.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layout2.xml" ContentType="application/vnd.openxmlformats-officedocument.drawingml.diagram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7" r:id="rId1"/>
  </p:sldMasterIdLst>
  <p:notesMasterIdLst>
    <p:notesMasterId r:id="rId26"/>
  </p:notesMasterIdLst>
  <p:handoutMasterIdLst>
    <p:handoutMasterId r:id="rId27"/>
  </p:handoutMasterIdLst>
  <p:sldIdLst>
    <p:sldId id="298" r:id="rId2"/>
    <p:sldId id="300" r:id="rId3"/>
    <p:sldId id="301" r:id="rId4"/>
    <p:sldId id="259" r:id="rId5"/>
    <p:sldId id="302" r:id="rId6"/>
    <p:sldId id="304" r:id="rId7"/>
    <p:sldId id="261" r:id="rId8"/>
    <p:sldId id="315" r:id="rId9"/>
    <p:sldId id="316" r:id="rId10"/>
    <p:sldId id="305" r:id="rId11"/>
    <p:sldId id="308" r:id="rId12"/>
    <p:sldId id="309" r:id="rId13"/>
    <p:sldId id="310" r:id="rId14"/>
    <p:sldId id="311" r:id="rId15"/>
    <p:sldId id="322" r:id="rId16"/>
    <p:sldId id="318" r:id="rId17"/>
    <p:sldId id="312" r:id="rId18"/>
    <p:sldId id="313" r:id="rId19"/>
    <p:sldId id="264" r:id="rId20"/>
    <p:sldId id="265" r:id="rId21"/>
    <p:sldId id="266" r:id="rId22"/>
    <p:sldId id="267" r:id="rId23"/>
    <p:sldId id="270" r:id="rId24"/>
    <p:sldId id="319" r:id="rId2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F1A3"/>
    <a:srgbClr val="EC945E"/>
    <a:srgbClr val="66B86C"/>
    <a:srgbClr val="AEEFFE"/>
    <a:srgbClr val="9ED2A2"/>
    <a:srgbClr val="A7A8BD"/>
    <a:srgbClr val="B2B2B2"/>
    <a:srgbClr val="CDECF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2712" autoAdjust="0"/>
  </p:normalViewPr>
  <p:slideViewPr>
    <p:cSldViewPr>
      <p:cViewPr varScale="1">
        <p:scale>
          <a:sx n="80" d="100"/>
          <a:sy n="80" d="100"/>
        </p:scale>
        <p:origin x="-1445"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8" d="100"/>
          <a:sy n="68" d="100"/>
        </p:scale>
        <p:origin x="-3058" y="-67"/>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D6B104C-3052-407B-AB07-209C4164E515}" type="doc">
      <dgm:prSet loTypeId="urn:microsoft.com/office/officeart/2005/8/layout/process2" loCatId="process" qsTypeId="urn:microsoft.com/office/officeart/2005/8/quickstyle/simple1" qsCatId="simple" csTypeId="urn:microsoft.com/office/officeart/2005/8/colors/accent1_2" csCatId="accent1" phldr="1"/>
      <dgm:spPr/>
    </dgm:pt>
    <dgm:pt modelId="{DC992F94-AC13-4B5C-8B6A-864C67518CC0}">
      <dgm:prSet phldrT="[Text]"/>
      <dgm:spPr>
        <a:solidFill>
          <a:schemeClr val="tx1"/>
        </a:solidFill>
      </dgm:spPr>
      <dgm:t>
        <a:bodyPr/>
        <a:lstStyle/>
        <a:p>
          <a:r>
            <a:rPr lang="en-CA" b="1" i="0" baseline="0" dirty="0" smtClean="0">
              <a:solidFill>
                <a:srgbClr val="FFFF00"/>
              </a:solidFill>
            </a:rPr>
            <a:t>Profit</a:t>
          </a:r>
          <a:endParaRPr lang="en-CA" b="1" i="0" baseline="0" dirty="0">
            <a:solidFill>
              <a:srgbClr val="FFFF00"/>
            </a:solidFill>
          </a:endParaRPr>
        </a:p>
      </dgm:t>
    </dgm:pt>
    <dgm:pt modelId="{F303D70F-5265-4673-BEB4-6E3BF0A9A602}" type="parTrans" cxnId="{9AE86CA7-0B9F-4F19-A93F-4DC99F3CE3A5}">
      <dgm:prSet/>
      <dgm:spPr/>
      <dgm:t>
        <a:bodyPr/>
        <a:lstStyle/>
        <a:p>
          <a:endParaRPr lang="en-CA"/>
        </a:p>
      </dgm:t>
    </dgm:pt>
    <dgm:pt modelId="{9447D527-4280-4FEC-AEB7-EAF0046B6F13}" type="sibTrans" cxnId="{9AE86CA7-0B9F-4F19-A93F-4DC99F3CE3A5}">
      <dgm:prSet/>
      <dgm:spPr/>
      <dgm:t>
        <a:bodyPr/>
        <a:lstStyle/>
        <a:p>
          <a:endParaRPr lang="en-CA" dirty="0"/>
        </a:p>
      </dgm:t>
    </dgm:pt>
    <dgm:pt modelId="{587AD1EF-1D91-419C-83C1-A33A3C11201A}">
      <dgm:prSet phldrT="[Text]"/>
      <dgm:spPr>
        <a:solidFill>
          <a:schemeClr val="accent4">
            <a:lumMod val="75000"/>
          </a:schemeClr>
        </a:solidFill>
      </dgm:spPr>
      <dgm:t>
        <a:bodyPr/>
        <a:lstStyle/>
        <a:p>
          <a:r>
            <a:rPr lang="en-CA" dirty="0" smtClean="0"/>
            <a:t>Revenue</a:t>
          </a:r>
          <a:endParaRPr lang="en-CA" dirty="0"/>
        </a:p>
      </dgm:t>
    </dgm:pt>
    <dgm:pt modelId="{DC07C060-6581-42E7-B418-0243789A6E2E}" type="parTrans" cxnId="{DA001A04-B7A7-4181-B0C3-6F10FB2D37AD}">
      <dgm:prSet/>
      <dgm:spPr/>
      <dgm:t>
        <a:bodyPr/>
        <a:lstStyle/>
        <a:p>
          <a:endParaRPr lang="en-CA"/>
        </a:p>
      </dgm:t>
    </dgm:pt>
    <dgm:pt modelId="{0009435B-B56B-4711-960F-21567C30F0E7}" type="sibTrans" cxnId="{DA001A04-B7A7-4181-B0C3-6F10FB2D37AD}">
      <dgm:prSet/>
      <dgm:spPr/>
      <dgm:t>
        <a:bodyPr/>
        <a:lstStyle/>
        <a:p>
          <a:endParaRPr lang="en-CA" dirty="0"/>
        </a:p>
      </dgm:t>
    </dgm:pt>
    <dgm:pt modelId="{73369622-E911-4258-8F9A-3BE648F73D37}">
      <dgm:prSet phldrT="[Text]"/>
      <dgm:spPr>
        <a:solidFill>
          <a:srgbClr val="FF0000"/>
        </a:solidFill>
      </dgm:spPr>
      <dgm:t>
        <a:bodyPr/>
        <a:lstStyle/>
        <a:p>
          <a:r>
            <a:rPr lang="en-CA" dirty="0" smtClean="0"/>
            <a:t>Expense</a:t>
          </a:r>
          <a:endParaRPr lang="en-CA" dirty="0"/>
        </a:p>
      </dgm:t>
    </dgm:pt>
    <dgm:pt modelId="{5528E188-5ECA-44C9-8C7B-DFF0A05131B0}" type="parTrans" cxnId="{3675EDB1-BE16-40B3-B468-95270D84400F}">
      <dgm:prSet/>
      <dgm:spPr/>
      <dgm:t>
        <a:bodyPr/>
        <a:lstStyle/>
        <a:p>
          <a:endParaRPr lang="en-CA"/>
        </a:p>
      </dgm:t>
    </dgm:pt>
    <dgm:pt modelId="{47214313-34DD-4BC6-A89D-14D4E434598D}" type="sibTrans" cxnId="{3675EDB1-BE16-40B3-B468-95270D84400F}">
      <dgm:prSet/>
      <dgm:spPr/>
      <dgm:t>
        <a:bodyPr/>
        <a:lstStyle/>
        <a:p>
          <a:endParaRPr lang="en-CA"/>
        </a:p>
      </dgm:t>
    </dgm:pt>
    <dgm:pt modelId="{72E3ECEC-6F52-45D1-9926-5BC5F4CBF911}" type="pres">
      <dgm:prSet presAssocID="{9D6B104C-3052-407B-AB07-209C4164E515}" presName="linearFlow" presStyleCnt="0">
        <dgm:presLayoutVars>
          <dgm:resizeHandles val="exact"/>
        </dgm:presLayoutVars>
      </dgm:prSet>
      <dgm:spPr/>
    </dgm:pt>
    <dgm:pt modelId="{FE5AD3E5-2BEB-4D79-A303-F757ACC6EBAC}" type="pres">
      <dgm:prSet presAssocID="{DC992F94-AC13-4B5C-8B6A-864C67518CC0}" presName="node" presStyleLbl="node1" presStyleIdx="0" presStyleCnt="3" custLinFactNeighborX="-1004">
        <dgm:presLayoutVars>
          <dgm:bulletEnabled val="1"/>
        </dgm:presLayoutVars>
      </dgm:prSet>
      <dgm:spPr/>
      <dgm:t>
        <a:bodyPr/>
        <a:lstStyle/>
        <a:p>
          <a:endParaRPr lang="en-CA"/>
        </a:p>
      </dgm:t>
    </dgm:pt>
    <dgm:pt modelId="{6B874CC6-18A9-48F2-9AAD-7579659171C0}" type="pres">
      <dgm:prSet presAssocID="{9447D527-4280-4FEC-AEB7-EAF0046B6F13}" presName="sibTrans" presStyleLbl="sibTrans2D1" presStyleIdx="0" presStyleCnt="2" custAng="16247743" custScaleX="214470" custScaleY="38474"/>
      <dgm:spPr>
        <a:prstGeom prst="mathEqual">
          <a:avLst/>
        </a:prstGeom>
      </dgm:spPr>
      <dgm:t>
        <a:bodyPr/>
        <a:lstStyle/>
        <a:p>
          <a:endParaRPr lang="en-CA"/>
        </a:p>
      </dgm:t>
    </dgm:pt>
    <dgm:pt modelId="{D021ED85-F417-44B1-AC57-84324E760390}" type="pres">
      <dgm:prSet presAssocID="{9447D527-4280-4FEC-AEB7-EAF0046B6F13}" presName="connectorText" presStyleLbl="sibTrans2D1" presStyleIdx="0" presStyleCnt="2"/>
      <dgm:spPr/>
      <dgm:t>
        <a:bodyPr/>
        <a:lstStyle/>
        <a:p>
          <a:endParaRPr lang="en-CA"/>
        </a:p>
      </dgm:t>
    </dgm:pt>
    <dgm:pt modelId="{264B6062-1D14-4658-BF07-6E2E0E187FB0}" type="pres">
      <dgm:prSet presAssocID="{587AD1EF-1D91-419C-83C1-A33A3C11201A}" presName="node" presStyleLbl="node1" presStyleIdx="1" presStyleCnt="3" custLinFactNeighborX="-1004" custLinFactNeighborY="16376">
        <dgm:presLayoutVars>
          <dgm:bulletEnabled val="1"/>
        </dgm:presLayoutVars>
      </dgm:prSet>
      <dgm:spPr/>
      <dgm:t>
        <a:bodyPr/>
        <a:lstStyle/>
        <a:p>
          <a:endParaRPr lang="en-CA"/>
        </a:p>
      </dgm:t>
    </dgm:pt>
    <dgm:pt modelId="{8976F25A-241B-491B-B267-10E2613143F9}" type="pres">
      <dgm:prSet presAssocID="{0009435B-B56B-4711-960F-21567C30F0E7}" presName="sibTrans" presStyleLbl="sibTrans2D1" presStyleIdx="1" presStyleCnt="2" custFlipVert="1" custFlipHor="1" custScaleX="38519" custScaleY="156792"/>
      <dgm:spPr>
        <a:prstGeom prst="mathMinus">
          <a:avLst/>
        </a:prstGeom>
      </dgm:spPr>
      <dgm:t>
        <a:bodyPr/>
        <a:lstStyle/>
        <a:p>
          <a:endParaRPr lang="en-CA"/>
        </a:p>
      </dgm:t>
    </dgm:pt>
    <dgm:pt modelId="{997F70E3-D355-4CD2-8565-C4792A8BEC3C}" type="pres">
      <dgm:prSet presAssocID="{0009435B-B56B-4711-960F-21567C30F0E7}" presName="connectorText" presStyleLbl="sibTrans2D1" presStyleIdx="1" presStyleCnt="2"/>
      <dgm:spPr/>
      <dgm:t>
        <a:bodyPr/>
        <a:lstStyle/>
        <a:p>
          <a:endParaRPr lang="en-CA"/>
        </a:p>
      </dgm:t>
    </dgm:pt>
    <dgm:pt modelId="{AD550A64-B0F7-4E4C-B80D-EA0B87A0FA5F}" type="pres">
      <dgm:prSet presAssocID="{73369622-E911-4258-8F9A-3BE648F73D37}" presName="node" presStyleLbl="node1" presStyleIdx="2" presStyleCnt="3">
        <dgm:presLayoutVars>
          <dgm:bulletEnabled val="1"/>
        </dgm:presLayoutVars>
      </dgm:prSet>
      <dgm:spPr/>
      <dgm:t>
        <a:bodyPr/>
        <a:lstStyle/>
        <a:p>
          <a:endParaRPr lang="en-CA"/>
        </a:p>
      </dgm:t>
    </dgm:pt>
  </dgm:ptLst>
  <dgm:cxnLst>
    <dgm:cxn modelId="{862D77F3-1E12-4833-A74C-973C70D0D33A}" type="presOf" srcId="{DC992F94-AC13-4B5C-8B6A-864C67518CC0}" destId="{FE5AD3E5-2BEB-4D79-A303-F757ACC6EBAC}" srcOrd="0" destOrd="0" presId="urn:microsoft.com/office/officeart/2005/8/layout/process2"/>
    <dgm:cxn modelId="{68177626-E7BF-4520-96D8-755000409662}" type="presOf" srcId="{73369622-E911-4258-8F9A-3BE648F73D37}" destId="{AD550A64-B0F7-4E4C-B80D-EA0B87A0FA5F}" srcOrd="0" destOrd="0" presId="urn:microsoft.com/office/officeart/2005/8/layout/process2"/>
    <dgm:cxn modelId="{11B3D1A3-CE62-4599-BFC2-A8D62BD7ECB6}" type="presOf" srcId="{0009435B-B56B-4711-960F-21567C30F0E7}" destId="{8976F25A-241B-491B-B267-10E2613143F9}" srcOrd="0" destOrd="0" presId="urn:microsoft.com/office/officeart/2005/8/layout/process2"/>
    <dgm:cxn modelId="{D3E75549-414F-4C64-B51D-4F71D9DC9855}" type="presOf" srcId="{9447D527-4280-4FEC-AEB7-EAF0046B6F13}" destId="{6B874CC6-18A9-48F2-9AAD-7579659171C0}" srcOrd="0" destOrd="0" presId="urn:microsoft.com/office/officeart/2005/8/layout/process2"/>
    <dgm:cxn modelId="{DA001A04-B7A7-4181-B0C3-6F10FB2D37AD}" srcId="{9D6B104C-3052-407B-AB07-209C4164E515}" destId="{587AD1EF-1D91-419C-83C1-A33A3C11201A}" srcOrd="1" destOrd="0" parTransId="{DC07C060-6581-42E7-B418-0243789A6E2E}" sibTransId="{0009435B-B56B-4711-960F-21567C30F0E7}"/>
    <dgm:cxn modelId="{4DB4EA32-E591-4B16-9E98-4B08136423E7}" type="presOf" srcId="{9D6B104C-3052-407B-AB07-209C4164E515}" destId="{72E3ECEC-6F52-45D1-9926-5BC5F4CBF911}" srcOrd="0" destOrd="0" presId="urn:microsoft.com/office/officeart/2005/8/layout/process2"/>
    <dgm:cxn modelId="{0D772DB7-BAED-4258-828F-A5FD3C7F7CFA}" type="presOf" srcId="{0009435B-B56B-4711-960F-21567C30F0E7}" destId="{997F70E3-D355-4CD2-8565-C4792A8BEC3C}" srcOrd="1" destOrd="0" presId="urn:microsoft.com/office/officeart/2005/8/layout/process2"/>
    <dgm:cxn modelId="{3675EDB1-BE16-40B3-B468-95270D84400F}" srcId="{9D6B104C-3052-407B-AB07-209C4164E515}" destId="{73369622-E911-4258-8F9A-3BE648F73D37}" srcOrd="2" destOrd="0" parTransId="{5528E188-5ECA-44C9-8C7B-DFF0A05131B0}" sibTransId="{47214313-34DD-4BC6-A89D-14D4E434598D}"/>
    <dgm:cxn modelId="{5C6FBF7E-A166-4394-A985-759D99A6FE47}" type="presOf" srcId="{587AD1EF-1D91-419C-83C1-A33A3C11201A}" destId="{264B6062-1D14-4658-BF07-6E2E0E187FB0}" srcOrd="0" destOrd="0" presId="urn:microsoft.com/office/officeart/2005/8/layout/process2"/>
    <dgm:cxn modelId="{9AE86CA7-0B9F-4F19-A93F-4DC99F3CE3A5}" srcId="{9D6B104C-3052-407B-AB07-209C4164E515}" destId="{DC992F94-AC13-4B5C-8B6A-864C67518CC0}" srcOrd="0" destOrd="0" parTransId="{F303D70F-5265-4673-BEB4-6E3BF0A9A602}" sibTransId="{9447D527-4280-4FEC-AEB7-EAF0046B6F13}"/>
    <dgm:cxn modelId="{D28BA568-A90D-443B-9AF6-6CA5AD067F3C}" type="presOf" srcId="{9447D527-4280-4FEC-AEB7-EAF0046B6F13}" destId="{D021ED85-F417-44B1-AC57-84324E760390}" srcOrd="1" destOrd="0" presId="urn:microsoft.com/office/officeart/2005/8/layout/process2"/>
    <dgm:cxn modelId="{8934AE8A-6A1D-4684-853C-D50F59349327}" type="presParOf" srcId="{72E3ECEC-6F52-45D1-9926-5BC5F4CBF911}" destId="{FE5AD3E5-2BEB-4D79-A303-F757ACC6EBAC}" srcOrd="0" destOrd="0" presId="urn:microsoft.com/office/officeart/2005/8/layout/process2"/>
    <dgm:cxn modelId="{65D4296C-C5A5-458B-88E8-4F8E685C7EC1}" type="presParOf" srcId="{72E3ECEC-6F52-45D1-9926-5BC5F4CBF911}" destId="{6B874CC6-18A9-48F2-9AAD-7579659171C0}" srcOrd="1" destOrd="0" presId="urn:microsoft.com/office/officeart/2005/8/layout/process2"/>
    <dgm:cxn modelId="{B8752936-9767-44AC-AE50-B180F96562C3}" type="presParOf" srcId="{6B874CC6-18A9-48F2-9AAD-7579659171C0}" destId="{D021ED85-F417-44B1-AC57-84324E760390}" srcOrd="0" destOrd="0" presId="urn:microsoft.com/office/officeart/2005/8/layout/process2"/>
    <dgm:cxn modelId="{A12C9A4A-32F9-4406-BD69-3891F86AAAD7}" type="presParOf" srcId="{72E3ECEC-6F52-45D1-9926-5BC5F4CBF911}" destId="{264B6062-1D14-4658-BF07-6E2E0E187FB0}" srcOrd="2" destOrd="0" presId="urn:microsoft.com/office/officeart/2005/8/layout/process2"/>
    <dgm:cxn modelId="{8415FEF9-32B1-48E3-95C3-1BDB3D34A246}" type="presParOf" srcId="{72E3ECEC-6F52-45D1-9926-5BC5F4CBF911}" destId="{8976F25A-241B-491B-B267-10E2613143F9}" srcOrd="3" destOrd="0" presId="urn:microsoft.com/office/officeart/2005/8/layout/process2"/>
    <dgm:cxn modelId="{80301B58-1A79-4A8C-95D9-70A26FA9886E}" type="presParOf" srcId="{8976F25A-241B-491B-B267-10E2613143F9}" destId="{997F70E3-D355-4CD2-8565-C4792A8BEC3C}" srcOrd="0" destOrd="0" presId="urn:microsoft.com/office/officeart/2005/8/layout/process2"/>
    <dgm:cxn modelId="{9DD77C22-0BD7-4241-B9CB-D1EC5EDADF9B}" type="presParOf" srcId="{72E3ECEC-6F52-45D1-9926-5BC5F4CBF911}" destId="{AD550A64-B0F7-4E4C-B80D-EA0B87A0FA5F}" srcOrd="4" destOrd="0" presId="urn:microsoft.com/office/officeart/2005/8/layout/process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57E08E7-B6FB-4C9A-A107-C3E1086560B1}"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CA"/>
        </a:p>
      </dgm:t>
    </dgm:pt>
    <dgm:pt modelId="{3EDC3AB3-6130-4E1C-9F10-4CAE22E6AC5F}">
      <dgm:prSet phldrT="[Text]" custT="1">
        <dgm:style>
          <a:lnRef idx="0">
            <a:schemeClr val="accent4"/>
          </a:lnRef>
          <a:fillRef idx="3">
            <a:schemeClr val="accent4"/>
          </a:fillRef>
          <a:effectRef idx="3">
            <a:schemeClr val="accent4"/>
          </a:effectRef>
          <a:fontRef idx="minor">
            <a:schemeClr val="lt1"/>
          </a:fontRef>
        </dgm:style>
      </dgm:prSet>
      <dgm:spPr/>
      <dgm:t>
        <a:bodyPr/>
        <a:lstStyle/>
        <a:p>
          <a:r>
            <a:rPr lang="en-CA" sz="1600" dirty="0" smtClean="0"/>
            <a:t>Capital $</a:t>
          </a:r>
          <a:endParaRPr lang="en-CA" sz="1600" dirty="0"/>
        </a:p>
      </dgm:t>
    </dgm:pt>
    <dgm:pt modelId="{EC8E2833-0678-4E51-B5AD-2354B4D557E7}" type="parTrans" cxnId="{9E0B1A15-ED34-4BEB-B9D2-7F7431AE8327}">
      <dgm:prSet/>
      <dgm:spPr/>
      <dgm:t>
        <a:bodyPr/>
        <a:lstStyle/>
        <a:p>
          <a:endParaRPr lang="en-CA"/>
        </a:p>
      </dgm:t>
    </dgm:pt>
    <dgm:pt modelId="{8FEABBC7-CDA6-44C5-9785-CCCC2F7248C2}" type="sibTrans" cxnId="{9E0B1A15-ED34-4BEB-B9D2-7F7431AE8327}">
      <dgm:prSet>
        <dgm:style>
          <a:lnRef idx="0">
            <a:schemeClr val="dk1"/>
          </a:lnRef>
          <a:fillRef idx="3">
            <a:schemeClr val="dk1"/>
          </a:fillRef>
          <a:effectRef idx="3">
            <a:schemeClr val="dk1"/>
          </a:effectRef>
          <a:fontRef idx="minor">
            <a:schemeClr val="lt1"/>
          </a:fontRef>
        </dgm:style>
      </dgm:prSet>
      <dgm:spPr/>
      <dgm:t>
        <a:bodyPr/>
        <a:lstStyle/>
        <a:p>
          <a:endParaRPr lang="en-CA" dirty="0"/>
        </a:p>
      </dgm:t>
    </dgm:pt>
    <dgm:pt modelId="{924A79F6-B5C9-48C5-9B77-D4BD4F5DF7CF}">
      <dgm:prSet phldrT="[Text]" custT="1">
        <dgm:style>
          <a:lnRef idx="0">
            <a:schemeClr val="accent1"/>
          </a:lnRef>
          <a:fillRef idx="3">
            <a:schemeClr val="accent1"/>
          </a:fillRef>
          <a:effectRef idx="3">
            <a:schemeClr val="accent1"/>
          </a:effectRef>
          <a:fontRef idx="minor">
            <a:schemeClr val="lt1"/>
          </a:fontRef>
        </dgm:style>
      </dgm:prSet>
      <dgm:spPr/>
      <dgm:t>
        <a:bodyPr/>
        <a:lstStyle/>
        <a:p>
          <a:r>
            <a:rPr lang="en-CA" sz="1600" dirty="0" smtClean="0"/>
            <a:t>Labour</a:t>
          </a:r>
          <a:r>
            <a:rPr lang="en-CA" sz="1700" dirty="0" smtClean="0"/>
            <a:t>, </a:t>
          </a:r>
          <a:r>
            <a:rPr lang="en-CA" sz="1200" dirty="0" smtClean="0"/>
            <a:t>Human Resources</a:t>
          </a:r>
          <a:endParaRPr lang="en-CA" sz="1700" dirty="0"/>
        </a:p>
      </dgm:t>
    </dgm:pt>
    <dgm:pt modelId="{375909AE-83C4-4743-ABDF-AE2E56BBB29B}" type="parTrans" cxnId="{EC78327B-BEBD-4EC9-B0DD-9D028B164FB0}">
      <dgm:prSet/>
      <dgm:spPr/>
      <dgm:t>
        <a:bodyPr/>
        <a:lstStyle/>
        <a:p>
          <a:endParaRPr lang="en-CA"/>
        </a:p>
      </dgm:t>
    </dgm:pt>
    <dgm:pt modelId="{7119431B-E4A3-4367-A5BC-0A6388067B01}" type="sibTrans" cxnId="{EC78327B-BEBD-4EC9-B0DD-9D028B164FB0}">
      <dgm:prSet>
        <dgm:style>
          <a:lnRef idx="0">
            <a:schemeClr val="dk1"/>
          </a:lnRef>
          <a:fillRef idx="3">
            <a:schemeClr val="dk1"/>
          </a:fillRef>
          <a:effectRef idx="3">
            <a:schemeClr val="dk1"/>
          </a:effectRef>
          <a:fontRef idx="minor">
            <a:schemeClr val="lt1"/>
          </a:fontRef>
        </dgm:style>
      </dgm:prSet>
      <dgm:spPr/>
      <dgm:t>
        <a:bodyPr/>
        <a:lstStyle/>
        <a:p>
          <a:endParaRPr lang="en-CA" dirty="0"/>
        </a:p>
      </dgm:t>
    </dgm:pt>
    <dgm:pt modelId="{3E95CCBA-A48E-47F0-8950-D5D758129EDD}">
      <dgm:prSet phldrT="[Text]">
        <dgm:style>
          <a:lnRef idx="0">
            <a:schemeClr val="accent3"/>
          </a:lnRef>
          <a:fillRef idx="3">
            <a:schemeClr val="accent3"/>
          </a:fillRef>
          <a:effectRef idx="3">
            <a:schemeClr val="accent3"/>
          </a:effectRef>
          <a:fontRef idx="minor">
            <a:schemeClr val="lt1"/>
          </a:fontRef>
        </dgm:style>
      </dgm:prSet>
      <dgm:spPr/>
      <dgm:t>
        <a:bodyPr/>
        <a:lstStyle/>
        <a:p>
          <a:r>
            <a:rPr lang="en-CA" dirty="0" smtClean="0"/>
            <a:t>Entrepreneurs</a:t>
          </a:r>
          <a:endParaRPr lang="en-CA" dirty="0"/>
        </a:p>
      </dgm:t>
    </dgm:pt>
    <dgm:pt modelId="{11BDC7BC-BE7E-403E-9D9E-0E4EC851B2C5}" type="parTrans" cxnId="{E3317212-4F28-4053-9188-0FB1E933851A}">
      <dgm:prSet/>
      <dgm:spPr/>
      <dgm:t>
        <a:bodyPr/>
        <a:lstStyle/>
        <a:p>
          <a:endParaRPr lang="en-CA"/>
        </a:p>
      </dgm:t>
    </dgm:pt>
    <dgm:pt modelId="{9831BD95-7FF3-4EF5-8E3A-22D592411A62}" type="sibTrans" cxnId="{E3317212-4F28-4053-9188-0FB1E933851A}">
      <dgm:prSet>
        <dgm:style>
          <a:lnRef idx="0">
            <a:schemeClr val="dk1"/>
          </a:lnRef>
          <a:fillRef idx="3">
            <a:schemeClr val="dk1"/>
          </a:fillRef>
          <a:effectRef idx="3">
            <a:schemeClr val="dk1"/>
          </a:effectRef>
          <a:fontRef idx="minor">
            <a:schemeClr val="lt1"/>
          </a:fontRef>
        </dgm:style>
      </dgm:prSet>
      <dgm:spPr/>
      <dgm:t>
        <a:bodyPr/>
        <a:lstStyle/>
        <a:p>
          <a:endParaRPr lang="en-CA" dirty="0"/>
        </a:p>
      </dgm:t>
    </dgm:pt>
    <dgm:pt modelId="{C6DB862A-5F11-4DAB-9CB5-9626BD774AB6}">
      <dgm:prSet phldrT="[Text]" custT="1">
        <dgm:style>
          <a:lnRef idx="0">
            <a:schemeClr val="accent2"/>
          </a:lnRef>
          <a:fillRef idx="3">
            <a:schemeClr val="accent2"/>
          </a:fillRef>
          <a:effectRef idx="3">
            <a:schemeClr val="accent2"/>
          </a:effectRef>
          <a:fontRef idx="minor">
            <a:schemeClr val="lt1"/>
          </a:fontRef>
        </dgm:style>
      </dgm:prSet>
      <dgm:spPr/>
      <dgm:t>
        <a:bodyPr/>
        <a:lstStyle/>
        <a:p>
          <a:r>
            <a:rPr lang="en-CA" sz="1100" dirty="0" smtClean="0"/>
            <a:t>Information Resources</a:t>
          </a:r>
          <a:endParaRPr lang="en-CA" sz="1100" dirty="0"/>
        </a:p>
      </dgm:t>
    </dgm:pt>
    <dgm:pt modelId="{D07A6614-837C-4F0E-B9D3-2EECEADE8F0F}" type="parTrans" cxnId="{DFCC6B26-1EBF-41C7-AAD8-5885B14FE6F7}">
      <dgm:prSet/>
      <dgm:spPr/>
      <dgm:t>
        <a:bodyPr/>
        <a:lstStyle/>
        <a:p>
          <a:endParaRPr lang="en-CA"/>
        </a:p>
      </dgm:t>
    </dgm:pt>
    <dgm:pt modelId="{687E2F28-8313-48A7-AAF5-02FD7B8B6092}" type="sibTrans" cxnId="{DFCC6B26-1EBF-41C7-AAD8-5885B14FE6F7}">
      <dgm:prSet>
        <dgm:style>
          <a:lnRef idx="0">
            <a:schemeClr val="dk1"/>
          </a:lnRef>
          <a:fillRef idx="3">
            <a:schemeClr val="dk1"/>
          </a:fillRef>
          <a:effectRef idx="3">
            <a:schemeClr val="dk1"/>
          </a:effectRef>
          <a:fontRef idx="minor">
            <a:schemeClr val="lt1"/>
          </a:fontRef>
        </dgm:style>
      </dgm:prSet>
      <dgm:spPr/>
      <dgm:t>
        <a:bodyPr/>
        <a:lstStyle/>
        <a:p>
          <a:endParaRPr lang="en-CA" dirty="0"/>
        </a:p>
      </dgm:t>
    </dgm:pt>
    <dgm:pt modelId="{59CBB925-DDC5-4773-B72F-5F8F49BD047F}">
      <dgm:prSet phldrT="[Text]" custT="1">
        <dgm:style>
          <a:lnRef idx="0">
            <a:schemeClr val="accent6"/>
          </a:lnRef>
          <a:fillRef idx="3">
            <a:schemeClr val="accent6"/>
          </a:fillRef>
          <a:effectRef idx="3">
            <a:schemeClr val="accent6"/>
          </a:effectRef>
          <a:fontRef idx="minor">
            <a:schemeClr val="lt1"/>
          </a:fontRef>
        </dgm:style>
      </dgm:prSet>
      <dgm:spPr/>
      <dgm:t>
        <a:bodyPr/>
        <a:lstStyle/>
        <a:p>
          <a:r>
            <a:rPr lang="en-CA" sz="1200" dirty="0" smtClean="0"/>
            <a:t>Natural Resources</a:t>
          </a:r>
          <a:endParaRPr lang="en-CA" sz="1200" dirty="0"/>
        </a:p>
      </dgm:t>
    </dgm:pt>
    <dgm:pt modelId="{C76072A9-14FF-48AA-8803-C9CFA1A06434}" type="parTrans" cxnId="{BC1EBFEB-A786-43C8-A2EB-4EC30EBB0282}">
      <dgm:prSet/>
      <dgm:spPr/>
      <dgm:t>
        <a:bodyPr/>
        <a:lstStyle/>
        <a:p>
          <a:endParaRPr lang="en-CA"/>
        </a:p>
      </dgm:t>
    </dgm:pt>
    <dgm:pt modelId="{64D5CA8D-664C-4E01-A82B-209DB97BD554}" type="sibTrans" cxnId="{BC1EBFEB-A786-43C8-A2EB-4EC30EBB0282}">
      <dgm:prSet>
        <dgm:style>
          <a:lnRef idx="0">
            <a:schemeClr val="dk1"/>
          </a:lnRef>
          <a:fillRef idx="3">
            <a:schemeClr val="dk1"/>
          </a:fillRef>
          <a:effectRef idx="3">
            <a:schemeClr val="dk1"/>
          </a:effectRef>
          <a:fontRef idx="minor">
            <a:schemeClr val="lt1"/>
          </a:fontRef>
        </dgm:style>
      </dgm:prSet>
      <dgm:spPr/>
      <dgm:t>
        <a:bodyPr/>
        <a:lstStyle/>
        <a:p>
          <a:endParaRPr lang="en-CA" dirty="0"/>
        </a:p>
      </dgm:t>
    </dgm:pt>
    <dgm:pt modelId="{2DD65415-3C95-4BBE-80A0-760A25C410FA}" type="pres">
      <dgm:prSet presAssocID="{757E08E7-B6FB-4C9A-A107-C3E1086560B1}" presName="cycle" presStyleCnt="0">
        <dgm:presLayoutVars>
          <dgm:dir/>
          <dgm:resizeHandles val="exact"/>
        </dgm:presLayoutVars>
      </dgm:prSet>
      <dgm:spPr/>
      <dgm:t>
        <a:bodyPr/>
        <a:lstStyle/>
        <a:p>
          <a:endParaRPr lang="en-CA"/>
        </a:p>
      </dgm:t>
    </dgm:pt>
    <dgm:pt modelId="{5086BEAB-B887-4517-903F-1295B7C64F5C}" type="pres">
      <dgm:prSet presAssocID="{3EDC3AB3-6130-4E1C-9F10-4CAE22E6AC5F}" presName="node" presStyleLbl="node1" presStyleIdx="0" presStyleCnt="5">
        <dgm:presLayoutVars>
          <dgm:bulletEnabled val="1"/>
        </dgm:presLayoutVars>
      </dgm:prSet>
      <dgm:spPr/>
      <dgm:t>
        <a:bodyPr/>
        <a:lstStyle/>
        <a:p>
          <a:endParaRPr lang="en-CA"/>
        </a:p>
      </dgm:t>
    </dgm:pt>
    <dgm:pt modelId="{0A271428-DCB1-4FA4-9CEA-4B2456CA314E}" type="pres">
      <dgm:prSet presAssocID="{8FEABBC7-CDA6-44C5-9785-CCCC2F7248C2}" presName="sibTrans" presStyleLbl="sibTrans2D1" presStyleIdx="0" presStyleCnt="5"/>
      <dgm:spPr/>
      <dgm:t>
        <a:bodyPr/>
        <a:lstStyle/>
        <a:p>
          <a:endParaRPr lang="en-CA"/>
        </a:p>
      </dgm:t>
    </dgm:pt>
    <dgm:pt modelId="{DBE4CF30-A56E-4CEE-A7AA-8B34BC61DBEB}" type="pres">
      <dgm:prSet presAssocID="{8FEABBC7-CDA6-44C5-9785-CCCC2F7248C2}" presName="connectorText" presStyleLbl="sibTrans2D1" presStyleIdx="0" presStyleCnt="5"/>
      <dgm:spPr/>
      <dgm:t>
        <a:bodyPr/>
        <a:lstStyle/>
        <a:p>
          <a:endParaRPr lang="en-CA"/>
        </a:p>
      </dgm:t>
    </dgm:pt>
    <dgm:pt modelId="{4882B352-5265-4670-849C-168480F69EBA}" type="pres">
      <dgm:prSet presAssocID="{924A79F6-B5C9-48C5-9B77-D4BD4F5DF7CF}" presName="node" presStyleLbl="node1" presStyleIdx="1" presStyleCnt="5">
        <dgm:presLayoutVars>
          <dgm:bulletEnabled val="1"/>
        </dgm:presLayoutVars>
      </dgm:prSet>
      <dgm:spPr/>
      <dgm:t>
        <a:bodyPr/>
        <a:lstStyle/>
        <a:p>
          <a:endParaRPr lang="en-CA"/>
        </a:p>
      </dgm:t>
    </dgm:pt>
    <dgm:pt modelId="{94385256-7FD1-4788-975C-CDD6698E6726}" type="pres">
      <dgm:prSet presAssocID="{7119431B-E4A3-4367-A5BC-0A6388067B01}" presName="sibTrans" presStyleLbl="sibTrans2D1" presStyleIdx="1" presStyleCnt="5"/>
      <dgm:spPr/>
      <dgm:t>
        <a:bodyPr/>
        <a:lstStyle/>
        <a:p>
          <a:endParaRPr lang="en-CA"/>
        </a:p>
      </dgm:t>
    </dgm:pt>
    <dgm:pt modelId="{8A46777E-47E4-4C43-B0E5-C067B39B3005}" type="pres">
      <dgm:prSet presAssocID="{7119431B-E4A3-4367-A5BC-0A6388067B01}" presName="connectorText" presStyleLbl="sibTrans2D1" presStyleIdx="1" presStyleCnt="5"/>
      <dgm:spPr/>
      <dgm:t>
        <a:bodyPr/>
        <a:lstStyle/>
        <a:p>
          <a:endParaRPr lang="en-CA"/>
        </a:p>
      </dgm:t>
    </dgm:pt>
    <dgm:pt modelId="{EB8ECB14-13B3-4BC3-A097-50FC86C7B9CA}" type="pres">
      <dgm:prSet presAssocID="{3E95CCBA-A48E-47F0-8950-D5D758129EDD}" presName="node" presStyleLbl="node1" presStyleIdx="2" presStyleCnt="5">
        <dgm:presLayoutVars>
          <dgm:bulletEnabled val="1"/>
        </dgm:presLayoutVars>
      </dgm:prSet>
      <dgm:spPr/>
      <dgm:t>
        <a:bodyPr/>
        <a:lstStyle/>
        <a:p>
          <a:endParaRPr lang="en-CA"/>
        </a:p>
      </dgm:t>
    </dgm:pt>
    <dgm:pt modelId="{A8808C84-8475-4328-8A5C-8C76B4BFF5E7}" type="pres">
      <dgm:prSet presAssocID="{9831BD95-7FF3-4EF5-8E3A-22D592411A62}" presName="sibTrans" presStyleLbl="sibTrans2D1" presStyleIdx="2" presStyleCnt="5"/>
      <dgm:spPr/>
      <dgm:t>
        <a:bodyPr/>
        <a:lstStyle/>
        <a:p>
          <a:endParaRPr lang="en-CA"/>
        </a:p>
      </dgm:t>
    </dgm:pt>
    <dgm:pt modelId="{9A261FF4-DC1F-4F35-B410-47A00C8517B4}" type="pres">
      <dgm:prSet presAssocID="{9831BD95-7FF3-4EF5-8E3A-22D592411A62}" presName="connectorText" presStyleLbl="sibTrans2D1" presStyleIdx="2" presStyleCnt="5"/>
      <dgm:spPr/>
      <dgm:t>
        <a:bodyPr/>
        <a:lstStyle/>
        <a:p>
          <a:endParaRPr lang="en-CA"/>
        </a:p>
      </dgm:t>
    </dgm:pt>
    <dgm:pt modelId="{50EE4EFA-5568-4A57-9966-5488E8AE2B48}" type="pres">
      <dgm:prSet presAssocID="{C6DB862A-5F11-4DAB-9CB5-9626BD774AB6}" presName="node" presStyleLbl="node1" presStyleIdx="3" presStyleCnt="5">
        <dgm:presLayoutVars>
          <dgm:bulletEnabled val="1"/>
        </dgm:presLayoutVars>
      </dgm:prSet>
      <dgm:spPr/>
      <dgm:t>
        <a:bodyPr/>
        <a:lstStyle/>
        <a:p>
          <a:endParaRPr lang="en-CA"/>
        </a:p>
      </dgm:t>
    </dgm:pt>
    <dgm:pt modelId="{62318CA0-9743-4667-B8A0-4FA89A0A2CFC}" type="pres">
      <dgm:prSet presAssocID="{687E2F28-8313-48A7-AAF5-02FD7B8B6092}" presName="sibTrans" presStyleLbl="sibTrans2D1" presStyleIdx="3" presStyleCnt="5"/>
      <dgm:spPr/>
      <dgm:t>
        <a:bodyPr/>
        <a:lstStyle/>
        <a:p>
          <a:endParaRPr lang="en-CA"/>
        </a:p>
      </dgm:t>
    </dgm:pt>
    <dgm:pt modelId="{5F1F42A7-D74D-415E-851B-3F2B0C176CFA}" type="pres">
      <dgm:prSet presAssocID="{687E2F28-8313-48A7-AAF5-02FD7B8B6092}" presName="connectorText" presStyleLbl="sibTrans2D1" presStyleIdx="3" presStyleCnt="5"/>
      <dgm:spPr/>
      <dgm:t>
        <a:bodyPr/>
        <a:lstStyle/>
        <a:p>
          <a:endParaRPr lang="en-CA"/>
        </a:p>
      </dgm:t>
    </dgm:pt>
    <dgm:pt modelId="{C0FDBCE1-8984-4CCF-BCDC-29CCE4B316C1}" type="pres">
      <dgm:prSet presAssocID="{59CBB925-DDC5-4773-B72F-5F8F49BD047F}" presName="node" presStyleLbl="node1" presStyleIdx="4" presStyleCnt="5" custScaleX="124203" custRadScaleRad="97808" custRadScaleInc="-8873">
        <dgm:presLayoutVars>
          <dgm:bulletEnabled val="1"/>
        </dgm:presLayoutVars>
      </dgm:prSet>
      <dgm:spPr/>
      <dgm:t>
        <a:bodyPr/>
        <a:lstStyle/>
        <a:p>
          <a:endParaRPr lang="en-CA"/>
        </a:p>
      </dgm:t>
    </dgm:pt>
    <dgm:pt modelId="{BBEBEB7D-0CED-4A25-8C42-52E0B496B993}" type="pres">
      <dgm:prSet presAssocID="{64D5CA8D-664C-4E01-A82B-209DB97BD554}" presName="sibTrans" presStyleLbl="sibTrans2D1" presStyleIdx="4" presStyleCnt="5"/>
      <dgm:spPr/>
      <dgm:t>
        <a:bodyPr/>
        <a:lstStyle/>
        <a:p>
          <a:endParaRPr lang="en-CA"/>
        </a:p>
      </dgm:t>
    </dgm:pt>
    <dgm:pt modelId="{2A65C32C-42E8-41B9-A69C-AC0F3900B7E2}" type="pres">
      <dgm:prSet presAssocID="{64D5CA8D-664C-4E01-A82B-209DB97BD554}" presName="connectorText" presStyleLbl="sibTrans2D1" presStyleIdx="4" presStyleCnt="5"/>
      <dgm:spPr/>
      <dgm:t>
        <a:bodyPr/>
        <a:lstStyle/>
        <a:p>
          <a:endParaRPr lang="en-CA"/>
        </a:p>
      </dgm:t>
    </dgm:pt>
  </dgm:ptLst>
  <dgm:cxnLst>
    <dgm:cxn modelId="{695178AC-0BC1-4FF0-9438-19ABE1E2FF2F}" type="presOf" srcId="{7119431B-E4A3-4367-A5BC-0A6388067B01}" destId="{8A46777E-47E4-4C43-B0E5-C067B39B3005}" srcOrd="1" destOrd="0" presId="urn:microsoft.com/office/officeart/2005/8/layout/cycle2"/>
    <dgm:cxn modelId="{D68C1F43-E923-4DA0-8F6F-23E632F1C072}" type="presOf" srcId="{64D5CA8D-664C-4E01-A82B-209DB97BD554}" destId="{2A65C32C-42E8-41B9-A69C-AC0F3900B7E2}" srcOrd="1" destOrd="0" presId="urn:microsoft.com/office/officeart/2005/8/layout/cycle2"/>
    <dgm:cxn modelId="{BAD54BF1-3CC1-4746-A89B-FD36B4CC7B41}" type="presOf" srcId="{C6DB862A-5F11-4DAB-9CB5-9626BD774AB6}" destId="{50EE4EFA-5568-4A57-9966-5488E8AE2B48}" srcOrd="0" destOrd="0" presId="urn:microsoft.com/office/officeart/2005/8/layout/cycle2"/>
    <dgm:cxn modelId="{A56C8CDB-51B6-4C00-A5A5-718149D8E830}" type="presOf" srcId="{7119431B-E4A3-4367-A5BC-0A6388067B01}" destId="{94385256-7FD1-4788-975C-CDD6698E6726}" srcOrd="0" destOrd="0" presId="urn:microsoft.com/office/officeart/2005/8/layout/cycle2"/>
    <dgm:cxn modelId="{9E0B1A15-ED34-4BEB-B9D2-7F7431AE8327}" srcId="{757E08E7-B6FB-4C9A-A107-C3E1086560B1}" destId="{3EDC3AB3-6130-4E1C-9F10-4CAE22E6AC5F}" srcOrd="0" destOrd="0" parTransId="{EC8E2833-0678-4E51-B5AD-2354B4D557E7}" sibTransId="{8FEABBC7-CDA6-44C5-9785-CCCC2F7248C2}"/>
    <dgm:cxn modelId="{E3317212-4F28-4053-9188-0FB1E933851A}" srcId="{757E08E7-B6FB-4C9A-A107-C3E1086560B1}" destId="{3E95CCBA-A48E-47F0-8950-D5D758129EDD}" srcOrd="2" destOrd="0" parTransId="{11BDC7BC-BE7E-403E-9D9E-0E4EC851B2C5}" sibTransId="{9831BD95-7FF3-4EF5-8E3A-22D592411A62}"/>
    <dgm:cxn modelId="{1E6BD199-F983-4A11-9D3A-A7A0632634AA}" type="presOf" srcId="{64D5CA8D-664C-4E01-A82B-209DB97BD554}" destId="{BBEBEB7D-0CED-4A25-8C42-52E0B496B993}" srcOrd="0" destOrd="0" presId="urn:microsoft.com/office/officeart/2005/8/layout/cycle2"/>
    <dgm:cxn modelId="{05EAAE86-1077-4486-8AF4-E47EA63EA8F8}" type="presOf" srcId="{3EDC3AB3-6130-4E1C-9F10-4CAE22E6AC5F}" destId="{5086BEAB-B887-4517-903F-1295B7C64F5C}" srcOrd="0" destOrd="0" presId="urn:microsoft.com/office/officeart/2005/8/layout/cycle2"/>
    <dgm:cxn modelId="{74765FD4-81A5-4CF1-A602-C43EB365E02D}" type="presOf" srcId="{8FEABBC7-CDA6-44C5-9785-CCCC2F7248C2}" destId="{DBE4CF30-A56E-4CEE-A7AA-8B34BC61DBEB}" srcOrd="1" destOrd="0" presId="urn:microsoft.com/office/officeart/2005/8/layout/cycle2"/>
    <dgm:cxn modelId="{233E570F-B2F5-48FE-9B48-B9B23B228006}" type="presOf" srcId="{687E2F28-8313-48A7-AAF5-02FD7B8B6092}" destId="{5F1F42A7-D74D-415E-851B-3F2B0C176CFA}" srcOrd="1" destOrd="0" presId="urn:microsoft.com/office/officeart/2005/8/layout/cycle2"/>
    <dgm:cxn modelId="{3A8E26D6-147C-46E3-B056-1717BDA9B73D}" type="presOf" srcId="{8FEABBC7-CDA6-44C5-9785-CCCC2F7248C2}" destId="{0A271428-DCB1-4FA4-9CEA-4B2456CA314E}" srcOrd="0" destOrd="0" presId="urn:microsoft.com/office/officeart/2005/8/layout/cycle2"/>
    <dgm:cxn modelId="{C2C638AD-FBFC-44C8-8A97-9CA9221369FE}" type="presOf" srcId="{9831BD95-7FF3-4EF5-8E3A-22D592411A62}" destId="{A8808C84-8475-4328-8A5C-8C76B4BFF5E7}" srcOrd="0" destOrd="0" presId="urn:microsoft.com/office/officeart/2005/8/layout/cycle2"/>
    <dgm:cxn modelId="{E03CF009-FA47-410C-83CE-BAD4BF018091}" type="presOf" srcId="{59CBB925-DDC5-4773-B72F-5F8F49BD047F}" destId="{C0FDBCE1-8984-4CCF-BCDC-29CCE4B316C1}" srcOrd="0" destOrd="0" presId="urn:microsoft.com/office/officeart/2005/8/layout/cycle2"/>
    <dgm:cxn modelId="{3D7F126B-43E2-4E03-9981-7D1684CD6DE7}" type="presOf" srcId="{757E08E7-B6FB-4C9A-A107-C3E1086560B1}" destId="{2DD65415-3C95-4BBE-80A0-760A25C410FA}" srcOrd="0" destOrd="0" presId="urn:microsoft.com/office/officeart/2005/8/layout/cycle2"/>
    <dgm:cxn modelId="{329EF0FC-A304-412A-AE14-AF6FCA07D044}" type="presOf" srcId="{687E2F28-8313-48A7-AAF5-02FD7B8B6092}" destId="{62318CA0-9743-4667-B8A0-4FA89A0A2CFC}" srcOrd="0" destOrd="0" presId="urn:microsoft.com/office/officeart/2005/8/layout/cycle2"/>
    <dgm:cxn modelId="{DFCC6B26-1EBF-41C7-AAD8-5885B14FE6F7}" srcId="{757E08E7-B6FB-4C9A-A107-C3E1086560B1}" destId="{C6DB862A-5F11-4DAB-9CB5-9626BD774AB6}" srcOrd="3" destOrd="0" parTransId="{D07A6614-837C-4F0E-B9D3-2EECEADE8F0F}" sibTransId="{687E2F28-8313-48A7-AAF5-02FD7B8B6092}"/>
    <dgm:cxn modelId="{7F184079-7BDD-4E7F-8D51-822D2FFC3805}" type="presOf" srcId="{9831BD95-7FF3-4EF5-8E3A-22D592411A62}" destId="{9A261FF4-DC1F-4F35-B410-47A00C8517B4}" srcOrd="1" destOrd="0" presId="urn:microsoft.com/office/officeart/2005/8/layout/cycle2"/>
    <dgm:cxn modelId="{72E3AB4A-FE30-4F94-A853-DC6590DB0F6C}" type="presOf" srcId="{924A79F6-B5C9-48C5-9B77-D4BD4F5DF7CF}" destId="{4882B352-5265-4670-849C-168480F69EBA}" srcOrd="0" destOrd="0" presId="urn:microsoft.com/office/officeart/2005/8/layout/cycle2"/>
    <dgm:cxn modelId="{BC1EBFEB-A786-43C8-A2EB-4EC30EBB0282}" srcId="{757E08E7-B6FB-4C9A-A107-C3E1086560B1}" destId="{59CBB925-DDC5-4773-B72F-5F8F49BD047F}" srcOrd="4" destOrd="0" parTransId="{C76072A9-14FF-48AA-8803-C9CFA1A06434}" sibTransId="{64D5CA8D-664C-4E01-A82B-209DB97BD554}"/>
    <dgm:cxn modelId="{D2C45559-30E0-4011-B350-680C4FDD3B73}" type="presOf" srcId="{3E95CCBA-A48E-47F0-8950-D5D758129EDD}" destId="{EB8ECB14-13B3-4BC3-A097-50FC86C7B9CA}" srcOrd="0" destOrd="0" presId="urn:microsoft.com/office/officeart/2005/8/layout/cycle2"/>
    <dgm:cxn modelId="{EC78327B-BEBD-4EC9-B0DD-9D028B164FB0}" srcId="{757E08E7-B6FB-4C9A-A107-C3E1086560B1}" destId="{924A79F6-B5C9-48C5-9B77-D4BD4F5DF7CF}" srcOrd="1" destOrd="0" parTransId="{375909AE-83C4-4743-ABDF-AE2E56BBB29B}" sibTransId="{7119431B-E4A3-4367-A5BC-0A6388067B01}"/>
    <dgm:cxn modelId="{9C30D90E-EB8E-4446-8D6D-F5B89E3E674C}" type="presParOf" srcId="{2DD65415-3C95-4BBE-80A0-760A25C410FA}" destId="{5086BEAB-B887-4517-903F-1295B7C64F5C}" srcOrd="0" destOrd="0" presId="urn:microsoft.com/office/officeart/2005/8/layout/cycle2"/>
    <dgm:cxn modelId="{B8E2FDBC-3F86-49AC-9711-6EFD82D6440A}" type="presParOf" srcId="{2DD65415-3C95-4BBE-80A0-760A25C410FA}" destId="{0A271428-DCB1-4FA4-9CEA-4B2456CA314E}" srcOrd="1" destOrd="0" presId="urn:microsoft.com/office/officeart/2005/8/layout/cycle2"/>
    <dgm:cxn modelId="{9F5CC26D-E32E-4135-A5E8-B3265786941E}" type="presParOf" srcId="{0A271428-DCB1-4FA4-9CEA-4B2456CA314E}" destId="{DBE4CF30-A56E-4CEE-A7AA-8B34BC61DBEB}" srcOrd="0" destOrd="0" presId="urn:microsoft.com/office/officeart/2005/8/layout/cycle2"/>
    <dgm:cxn modelId="{9ADBE802-956E-4650-827C-75FEE5B7FA95}" type="presParOf" srcId="{2DD65415-3C95-4BBE-80A0-760A25C410FA}" destId="{4882B352-5265-4670-849C-168480F69EBA}" srcOrd="2" destOrd="0" presId="urn:microsoft.com/office/officeart/2005/8/layout/cycle2"/>
    <dgm:cxn modelId="{BE31AAC2-7659-438E-B9F9-A21FD60AEEA2}" type="presParOf" srcId="{2DD65415-3C95-4BBE-80A0-760A25C410FA}" destId="{94385256-7FD1-4788-975C-CDD6698E6726}" srcOrd="3" destOrd="0" presId="urn:microsoft.com/office/officeart/2005/8/layout/cycle2"/>
    <dgm:cxn modelId="{2E058600-5924-462D-A650-E51E5B749AD2}" type="presParOf" srcId="{94385256-7FD1-4788-975C-CDD6698E6726}" destId="{8A46777E-47E4-4C43-B0E5-C067B39B3005}" srcOrd="0" destOrd="0" presId="urn:microsoft.com/office/officeart/2005/8/layout/cycle2"/>
    <dgm:cxn modelId="{474FBAD4-FC52-4B8A-810C-0E241CEEF6C2}" type="presParOf" srcId="{2DD65415-3C95-4BBE-80A0-760A25C410FA}" destId="{EB8ECB14-13B3-4BC3-A097-50FC86C7B9CA}" srcOrd="4" destOrd="0" presId="urn:microsoft.com/office/officeart/2005/8/layout/cycle2"/>
    <dgm:cxn modelId="{E1B78AF9-5E85-4E72-A55C-B6833EBE8493}" type="presParOf" srcId="{2DD65415-3C95-4BBE-80A0-760A25C410FA}" destId="{A8808C84-8475-4328-8A5C-8C76B4BFF5E7}" srcOrd="5" destOrd="0" presId="urn:microsoft.com/office/officeart/2005/8/layout/cycle2"/>
    <dgm:cxn modelId="{8DE4E295-36D3-49F5-AFB1-5C7DEE6384CF}" type="presParOf" srcId="{A8808C84-8475-4328-8A5C-8C76B4BFF5E7}" destId="{9A261FF4-DC1F-4F35-B410-47A00C8517B4}" srcOrd="0" destOrd="0" presId="urn:microsoft.com/office/officeart/2005/8/layout/cycle2"/>
    <dgm:cxn modelId="{2E28830D-92C9-4A63-BE9C-2327C5CDD90C}" type="presParOf" srcId="{2DD65415-3C95-4BBE-80A0-760A25C410FA}" destId="{50EE4EFA-5568-4A57-9966-5488E8AE2B48}" srcOrd="6" destOrd="0" presId="urn:microsoft.com/office/officeart/2005/8/layout/cycle2"/>
    <dgm:cxn modelId="{0FB987C1-D1EE-48F4-ACCD-1DADA1CA74DD}" type="presParOf" srcId="{2DD65415-3C95-4BBE-80A0-760A25C410FA}" destId="{62318CA0-9743-4667-B8A0-4FA89A0A2CFC}" srcOrd="7" destOrd="0" presId="urn:microsoft.com/office/officeart/2005/8/layout/cycle2"/>
    <dgm:cxn modelId="{A33D0AF6-8A9E-46E2-B84F-8EB4B4F47FBC}" type="presParOf" srcId="{62318CA0-9743-4667-B8A0-4FA89A0A2CFC}" destId="{5F1F42A7-D74D-415E-851B-3F2B0C176CFA}" srcOrd="0" destOrd="0" presId="urn:microsoft.com/office/officeart/2005/8/layout/cycle2"/>
    <dgm:cxn modelId="{2C232B53-59B8-46D7-9216-DBAF096DB48B}" type="presParOf" srcId="{2DD65415-3C95-4BBE-80A0-760A25C410FA}" destId="{C0FDBCE1-8984-4CCF-BCDC-29CCE4B316C1}" srcOrd="8" destOrd="0" presId="urn:microsoft.com/office/officeart/2005/8/layout/cycle2"/>
    <dgm:cxn modelId="{92C4241A-6A21-4B42-A4BD-FFFA223F26B6}" type="presParOf" srcId="{2DD65415-3C95-4BBE-80A0-760A25C410FA}" destId="{BBEBEB7D-0CED-4A25-8C42-52E0B496B993}" srcOrd="9" destOrd="0" presId="urn:microsoft.com/office/officeart/2005/8/layout/cycle2"/>
    <dgm:cxn modelId="{4F883561-175D-455C-BFA8-2C8E2DA50790}" type="presParOf" srcId="{BBEBEB7D-0CED-4A25-8C42-52E0B496B993}" destId="{2A65C32C-42E8-41B9-A69C-AC0F3900B7E2}" srcOrd="0" destOrd="0" presId="urn:microsoft.com/office/officeart/2005/8/layout/cycle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4A89173-42E5-491B-9584-F9663D59AB6C}" type="doc">
      <dgm:prSet loTypeId="urn:microsoft.com/office/officeart/2005/8/layout/default#1" loCatId="list" qsTypeId="urn:microsoft.com/office/officeart/2005/8/quickstyle/simple1" qsCatId="simple" csTypeId="urn:microsoft.com/office/officeart/2005/8/colors/accent1_2" csCatId="accent1" phldr="1"/>
      <dgm:spPr/>
      <dgm:t>
        <a:bodyPr/>
        <a:lstStyle/>
        <a:p>
          <a:endParaRPr lang="en-CA"/>
        </a:p>
      </dgm:t>
    </dgm:pt>
    <dgm:pt modelId="{53DEA27B-8831-4C06-8ACA-46FC41F8FC01}">
      <dgm:prSet phldrT="[Text]">
        <dgm:style>
          <a:lnRef idx="0">
            <a:schemeClr val="accent4"/>
          </a:lnRef>
          <a:fillRef idx="3">
            <a:schemeClr val="accent4"/>
          </a:fillRef>
          <a:effectRef idx="3">
            <a:schemeClr val="accent4"/>
          </a:effectRef>
          <a:fontRef idx="minor">
            <a:schemeClr val="lt1"/>
          </a:fontRef>
        </dgm:style>
      </dgm:prSet>
      <dgm:spPr/>
      <dgm:t>
        <a:bodyPr/>
        <a:lstStyle/>
        <a:p>
          <a:r>
            <a:rPr lang="en-CA" dirty="0" smtClean="0"/>
            <a:t>Business</a:t>
          </a:r>
          <a:endParaRPr lang="en-CA" dirty="0"/>
        </a:p>
      </dgm:t>
    </dgm:pt>
    <dgm:pt modelId="{E995AA22-74B4-4D6E-AB53-CCF40C6AB813}" type="parTrans" cxnId="{7EE5FCEE-A8F2-43EA-8603-976B05D2BD61}">
      <dgm:prSet/>
      <dgm:spPr/>
      <dgm:t>
        <a:bodyPr/>
        <a:lstStyle/>
        <a:p>
          <a:endParaRPr lang="en-CA"/>
        </a:p>
      </dgm:t>
    </dgm:pt>
    <dgm:pt modelId="{7FCC6AFE-6BCC-4E88-85B4-77B827995A27}" type="sibTrans" cxnId="{7EE5FCEE-A8F2-43EA-8603-976B05D2BD61}">
      <dgm:prSet/>
      <dgm:spPr/>
      <dgm:t>
        <a:bodyPr/>
        <a:lstStyle/>
        <a:p>
          <a:endParaRPr lang="en-CA"/>
        </a:p>
      </dgm:t>
    </dgm:pt>
    <dgm:pt modelId="{10D70DE5-48C1-4BB2-950C-4B3C2E85FE0C}">
      <dgm:prSet phldrT="[Text]">
        <dgm:style>
          <a:lnRef idx="0">
            <a:schemeClr val="accent3"/>
          </a:lnRef>
          <a:fillRef idx="3">
            <a:schemeClr val="accent3"/>
          </a:fillRef>
          <a:effectRef idx="3">
            <a:schemeClr val="accent3"/>
          </a:effectRef>
          <a:fontRef idx="minor">
            <a:schemeClr val="lt1"/>
          </a:fontRef>
        </dgm:style>
      </dgm:prSet>
      <dgm:spPr/>
      <dgm:t>
        <a:bodyPr/>
        <a:lstStyle/>
        <a:p>
          <a:r>
            <a:rPr lang="en-CA" dirty="0" smtClean="0"/>
            <a:t>Lobbyists</a:t>
          </a:r>
          <a:endParaRPr lang="en-CA" dirty="0"/>
        </a:p>
      </dgm:t>
    </dgm:pt>
    <dgm:pt modelId="{42A1F9C3-E2C5-4D28-8B86-F7FD29EC4689}" type="parTrans" cxnId="{FF08B615-32C0-4C56-8076-EC728D1C2267}">
      <dgm:prSet/>
      <dgm:spPr/>
      <dgm:t>
        <a:bodyPr/>
        <a:lstStyle/>
        <a:p>
          <a:endParaRPr lang="en-CA"/>
        </a:p>
      </dgm:t>
    </dgm:pt>
    <dgm:pt modelId="{B1612585-462B-45AF-A1F6-9B2414855841}" type="sibTrans" cxnId="{FF08B615-32C0-4C56-8076-EC728D1C2267}">
      <dgm:prSet/>
      <dgm:spPr/>
      <dgm:t>
        <a:bodyPr/>
        <a:lstStyle/>
        <a:p>
          <a:endParaRPr lang="en-CA"/>
        </a:p>
      </dgm:t>
    </dgm:pt>
    <dgm:pt modelId="{A81519AF-4B49-4E0E-98CE-2BC217906AD4}">
      <dgm:prSet phldrT="[Text]">
        <dgm:style>
          <a:lnRef idx="0">
            <a:schemeClr val="accent1"/>
          </a:lnRef>
          <a:fillRef idx="3">
            <a:schemeClr val="accent1"/>
          </a:fillRef>
          <a:effectRef idx="3">
            <a:schemeClr val="accent1"/>
          </a:effectRef>
          <a:fontRef idx="minor">
            <a:schemeClr val="lt1"/>
          </a:fontRef>
        </dgm:style>
      </dgm:prSet>
      <dgm:spPr/>
      <dgm:t>
        <a:bodyPr/>
        <a:lstStyle/>
        <a:p>
          <a:r>
            <a:rPr lang="en-CA" dirty="0" smtClean="0"/>
            <a:t>Trade Associations</a:t>
          </a:r>
          <a:endParaRPr lang="en-CA" dirty="0"/>
        </a:p>
      </dgm:t>
    </dgm:pt>
    <dgm:pt modelId="{A40381A4-35BE-44F2-A7E7-EC00C4F9534D}" type="parTrans" cxnId="{EFE50308-42E8-4A44-BF19-32DFDE96A20A}">
      <dgm:prSet/>
      <dgm:spPr/>
      <dgm:t>
        <a:bodyPr/>
        <a:lstStyle/>
        <a:p>
          <a:endParaRPr lang="en-CA"/>
        </a:p>
      </dgm:t>
    </dgm:pt>
    <dgm:pt modelId="{D037DF43-FFD5-471D-97A9-1F6317B2CB00}" type="sibTrans" cxnId="{EFE50308-42E8-4A44-BF19-32DFDE96A20A}">
      <dgm:prSet/>
      <dgm:spPr/>
      <dgm:t>
        <a:bodyPr/>
        <a:lstStyle/>
        <a:p>
          <a:endParaRPr lang="en-CA"/>
        </a:p>
      </dgm:t>
    </dgm:pt>
    <dgm:pt modelId="{8E28F304-25CC-4FF7-8B42-D3FEFC39AC00}">
      <dgm:prSet phldrT="[Text]">
        <dgm:style>
          <a:lnRef idx="0">
            <a:schemeClr val="accent6"/>
          </a:lnRef>
          <a:fillRef idx="3">
            <a:schemeClr val="accent6"/>
          </a:fillRef>
          <a:effectRef idx="3">
            <a:schemeClr val="accent6"/>
          </a:effectRef>
          <a:fontRef idx="minor">
            <a:schemeClr val="lt1"/>
          </a:fontRef>
        </dgm:style>
      </dgm:prSet>
      <dgm:spPr/>
      <dgm:t>
        <a:bodyPr/>
        <a:lstStyle/>
        <a:p>
          <a:r>
            <a:rPr lang="en-CA" dirty="0" smtClean="0"/>
            <a:t>Advertising</a:t>
          </a:r>
          <a:endParaRPr lang="en-CA" dirty="0"/>
        </a:p>
      </dgm:t>
    </dgm:pt>
    <dgm:pt modelId="{43F60F1C-5CAC-496D-8EBF-D3086C091CD1}" type="parTrans" cxnId="{7D9A8739-90BC-4B83-9968-B93050481780}">
      <dgm:prSet/>
      <dgm:spPr/>
      <dgm:t>
        <a:bodyPr/>
        <a:lstStyle/>
        <a:p>
          <a:endParaRPr lang="en-CA"/>
        </a:p>
      </dgm:t>
    </dgm:pt>
    <dgm:pt modelId="{844FA1D3-E373-4FCA-94E8-5C656BC84384}" type="sibTrans" cxnId="{7D9A8739-90BC-4B83-9968-B93050481780}">
      <dgm:prSet/>
      <dgm:spPr/>
      <dgm:t>
        <a:bodyPr/>
        <a:lstStyle/>
        <a:p>
          <a:endParaRPr lang="en-CA"/>
        </a:p>
      </dgm:t>
    </dgm:pt>
    <dgm:pt modelId="{2FDC4404-A11B-45B2-85D6-5849A0445060}">
      <dgm:prSet phldrT="[Text]">
        <dgm:style>
          <a:lnRef idx="0">
            <a:schemeClr val="accent2"/>
          </a:lnRef>
          <a:fillRef idx="3">
            <a:schemeClr val="accent2"/>
          </a:fillRef>
          <a:effectRef idx="3">
            <a:schemeClr val="accent2"/>
          </a:effectRef>
          <a:fontRef idx="minor">
            <a:schemeClr val="lt1"/>
          </a:fontRef>
        </dgm:style>
      </dgm:prSet>
      <dgm:spPr/>
      <dgm:t>
        <a:bodyPr/>
        <a:lstStyle/>
        <a:p>
          <a:r>
            <a:rPr lang="en-CA" dirty="0" smtClean="0"/>
            <a:t>Government</a:t>
          </a:r>
          <a:endParaRPr lang="en-CA" dirty="0"/>
        </a:p>
      </dgm:t>
    </dgm:pt>
    <dgm:pt modelId="{82865DDA-7DCE-4882-9F65-EE9802C01A5F}" type="parTrans" cxnId="{F1FE8F6C-AD3D-4DB4-8164-70E5BEE4C06B}">
      <dgm:prSet/>
      <dgm:spPr/>
      <dgm:t>
        <a:bodyPr/>
        <a:lstStyle/>
        <a:p>
          <a:endParaRPr lang="en-CA"/>
        </a:p>
      </dgm:t>
    </dgm:pt>
    <dgm:pt modelId="{CE4CA033-BE99-4CCD-A554-3186DB9C8842}" type="sibTrans" cxnId="{F1FE8F6C-AD3D-4DB4-8164-70E5BEE4C06B}">
      <dgm:prSet/>
      <dgm:spPr/>
      <dgm:t>
        <a:bodyPr/>
        <a:lstStyle/>
        <a:p>
          <a:endParaRPr lang="en-CA"/>
        </a:p>
      </dgm:t>
    </dgm:pt>
    <dgm:pt modelId="{F36CED9C-62F8-4C1C-BA44-416875B5D6A0}" type="pres">
      <dgm:prSet presAssocID="{74A89173-42E5-491B-9584-F9663D59AB6C}" presName="diagram" presStyleCnt="0">
        <dgm:presLayoutVars>
          <dgm:dir/>
          <dgm:resizeHandles val="exact"/>
        </dgm:presLayoutVars>
      </dgm:prSet>
      <dgm:spPr/>
      <dgm:t>
        <a:bodyPr/>
        <a:lstStyle/>
        <a:p>
          <a:endParaRPr lang="en-US"/>
        </a:p>
      </dgm:t>
    </dgm:pt>
    <dgm:pt modelId="{53A4BE9E-A032-4FD6-ADA0-2F6621CC147A}" type="pres">
      <dgm:prSet presAssocID="{53DEA27B-8831-4C06-8ACA-46FC41F8FC01}" presName="node" presStyleLbl="node1" presStyleIdx="0" presStyleCnt="5" custScaleX="47205" custScaleY="29959" custLinFactNeighborX="36416" custLinFactNeighborY="-18412">
        <dgm:presLayoutVars>
          <dgm:bulletEnabled val="1"/>
        </dgm:presLayoutVars>
      </dgm:prSet>
      <dgm:spPr/>
      <dgm:t>
        <a:bodyPr/>
        <a:lstStyle/>
        <a:p>
          <a:endParaRPr lang="en-US"/>
        </a:p>
      </dgm:t>
    </dgm:pt>
    <dgm:pt modelId="{747CC5BD-CAEA-4F86-80E6-C2910F915562}" type="pres">
      <dgm:prSet presAssocID="{7FCC6AFE-6BCC-4E88-85B4-77B827995A27}" presName="sibTrans" presStyleCnt="0"/>
      <dgm:spPr/>
    </dgm:pt>
    <dgm:pt modelId="{847B76F9-BE55-48AC-8D81-9672DFE12F90}" type="pres">
      <dgm:prSet presAssocID="{10D70DE5-48C1-4BB2-950C-4B3C2E85FE0C}" presName="node" presStyleLbl="node1" presStyleIdx="1" presStyleCnt="5" custScaleX="56410" custScaleY="32930" custLinFactNeighborX="-77040" custLinFactNeighborY="27606">
        <dgm:presLayoutVars>
          <dgm:bulletEnabled val="1"/>
        </dgm:presLayoutVars>
      </dgm:prSet>
      <dgm:spPr/>
      <dgm:t>
        <a:bodyPr/>
        <a:lstStyle/>
        <a:p>
          <a:endParaRPr lang="en-US"/>
        </a:p>
      </dgm:t>
    </dgm:pt>
    <dgm:pt modelId="{337BFEBD-A5D3-4A11-BAF4-748CB26A887E}" type="pres">
      <dgm:prSet presAssocID="{B1612585-462B-45AF-A1F6-9B2414855841}" presName="sibTrans" presStyleCnt="0"/>
      <dgm:spPr/>
    </dgm:pt>
    <dgm:pt modelId="{12149355-684E-4208-AA82-15B1A835DC66}" type="pres">
      <dgm:prSet presAssocID="{A81519AF-4B49-4E0E-98CE-2BC217906AD4}" presName="node" presStyleLbl="node1" presStyleIdx="2" presStyleCnt="5" custScaleX="41276" custScaleY="33402" custLinFactNeighborX="60410" custLinFactNeighborY="-22160">
        <dgm:presLayoutVars>
          <dgm:bulletEnabled val="1"/>
        </dgm:presLayoutVars>
      </dgm:prSet>
      <dgm:spPr/>
      <dgm:t>
        <a:bodyPr/>
        <a:lstStyle/>
        <a:p>
          <a:endParaRPr lang="en-CA"/>
        </a:p>
      </dgm:t>
    </dgm:pt>
    <dgm:pt modelId="{B47A4A33-768D-4B10-9499-4FE1F57B5971}" type="pres">
      <dgm:prSet presAssocID="{D037DF43-FFD5-471D-97A9-1F6317B2CB00}" presName="sibTrans" presStyleCnt="0"/>
      <dgm:spPr/>
    </dgm:pt>
    <dgm:pt modelId="{A7BE5D18-4F80-4566-B97C-025FB16D1A86}" type="pres">
      <dgm:prSet presAssocID="{8E28F304-25CC-4FF7-8B42-D3FEFC39AC00}" presName="node" presStyleLbl="node1" presStyleIdx="3" presStyleCnt="5" custScaleX="50979" custScaleY="33741" custLinFactNeighborX="52729" custLinFactNeighborY="-21991">
        <dgm:presLayoutVars>
          <dgm:bulletEnabled val="1"/>
        </dgm:presLayoutVars>
      </dgm:prSet>
      <dgm:spPr/>
      <dgm:t>
        <a:bodyPr/>
        <a:lstStyle/>
        <a:p>
          <a:endParaRPr lang="en-US"/>
        </a:p>
      </dgm:t>
    </dgm:pt>
    <dgm:pt modelId="{CACC10BA-052B-47CD-95FA-E49363CB6782}" type="pres">
      <dgm:prSet presAssocID="{844FA1D3-E373-4FCA-94E8-5C656BC84384}" presName="sibTrans" presStyleCnt="0"/>
      <dgm:spPr/>
    </dgm:pt>
    <dgm:pt modelId="{A439153E-B374-4D85-B3D7-7D45E24334EB}" type="pres">
      <dgm:prSet presAssocID="{2FDC4404-A11B-45B2-85D6-5849A0445060}" presName="node" presStyleLbl="node1" presStyleIdx="4" presStyleCnt="5" custScaleX="43722" custScaleY="26665" custLinFactNeighborX="-51845" custLinFactNeighborY="19004">
        <dgm:presLayoutVars>
          <dgm:bulletEnabled val="1"/>
        </dgm:presLayoutVars>
      </dgm:prSet>
      <dgm:spPr/>
      <dgm:t>
        <a:bodyPr/>
        <a:lstStyle/>
        <a:p>
          <a:endParaRPr lang="en-US"/>
        </a:p>
      </dgm:t>
    </dgm:pt>
  </dgm:ptLst>
  <dgm:cxnLst>
    <dgm:cxn modelId="{7D9A8739-90BC-4B83-9968-B93050481780}" srcId="{74A89173-42E5-491B-9584-F9663D59AB6C}" destId="{8E28F304-25CC-4FF7-8B42-D3FEFC39AC00}" srcOrd="3" destOrd="0" parTransId="{43F60F1C-5CAC-496D-8EBF-D3086C091CD1}" sibTransId="{844FA1D3-E373-4FCA-94E8-5C656BC84384}"/>
    <dgm:cxn modelId="{D217F245-42BE-478A-BB73-C33594D32CBD}" type="presOf" srcId="{2FDC4404-A11B-45B2-85D6-5849A0445060}" destId="{A439153E-B374-4D85-B3D7-7D45E24334EB}" srcOrd="0" destOrd="0" presId="urn:microsoft.com/office/officeart/2005/8/layout/default#1"/>
    <dgm:cxn modelId="{FF08B615-32C0-4C56-8076-EC728D1C2267}" srcId="{74A89173-42E5-491B-9584-F9663D59AB6C}" destId="{10D70DE5-48C1-4BB2-950C-4B3C2E85FE0C}" srcOrd="1" destOrd="0" parTransId="{42A1F9C3-E2C5-4D28-8B86-F7FD29EC4689}" sibTransId="{B1612585-462B-45AF-A1F6-9B2414855841}"/>
    <dgm:cxn modelId="{37750DEE-F6CB-4E17-AC00-A2BBF23A9322}" type="presOf" srcId="{8E28F304-25CC-4FF7-8B42-D3FEFC39AC00}" destId="{A7BE5D18-4F80-4566-B97C-025FB16D1A86}" srcOrd="0" destOrd="0" presId="urn:microsoft.com/office/officeart/2005/8/layout/default#1"/>
    <dgm:cxn modelId="{47B65838-FB24-40C5-A0AE-EF51DFEBEE72}" type="presOf" srcId="{A81519AF-4B49-4E0E-98CE-2BC217906AD4}" destId="{12149355-684E-4208-AA82-15B1A835DC66}" srcOrd="0" destOrd="0" presId="urn:microsoft.com/office/officeart/2005/8/layout/default#1"/>
    <dgm:cxn modelId="{B58034D3-5AAB-448C-9D97-D2670BA0C9C3}" type="presOf" srcId="{74A89173-42E5-491B-9584-F9663D59AB6C}" destId="{F36CED9C-62F8-4C1C-BA44-416875B5D6A0}" srcOrd="0" destOrd="0" presId="urn:microsoft.com/office/officeart/2005/8/layout/default#1"/>
    <dgm:cxn modelId="{2B5B5A58-78FF-4856-B98D-20DC8AE1CC27}" type="presOf" srcId="{53DEA27B-8831-4C06-8ACA-46FC41F8FC01}" destId="{53A4BE9E-A032-4FD6-ADA0-2F6621CC147A}" srcOrd="0" destOrd="0" presId="urn:microsoft.com/office/officeart/2005/8/layout/default#1"/>
    <dgm:cxn modelId="{F1FE8F6C-AD3D-4DB4-8164-70E5BEE4C06B}" srcId="{74A89173-42E5-491B-9584-F9663D59AB6C}" destId="{2FDC4404-A11B-45B2-85D6-5849A0445060}" srcOrd="4" destOrd="0" parTransId="{82865DDA-7DCE-4882-9F65-EE9802C01A5F}" sibTransId="{CE4CA033-BE99-4CCD-A554-3186DB9C8842}"/>
    <dgm:cxn modelId="{7EE5FCEE-A8F2-43EA-8603-976B05D2BD61}" srcId="{74A89173-42E5-491B-9584-F9663D59AB6C}" destId="{53DEA27B-8831-4C06-8ACA-46FC41F8FC01}" srcOrd="0" destOrd="0" parTransId="{E995AA22-74B4-4D6E-AB53-CCF40C6AB813}" sibTransId="{7FCC6AFE-6BCC-4E88-85B4-77B827995A27}"/>
    <dgm:cxn modelId="{5EBD5971-5CA3-4966-A990-F4C6389C7D07}" type="presOf" srcId="{10D70DE5-48C1-4BB2-950C-4B3C2E85FE0C}" destId="{847B76F9-BE55-48AC-8D81-9672DFE12F90}" srcOrd="0" destOrd="0" presId="urn:microsoft.com/office/officeart/2005/8/layout/default#1"/>
    <dgm:cxn modelId="{EFE50308-42E8-4A44-BF19-32DFDE96A20A}" srcId="{74A89173-42E5-491B-9584-F9663D59AB6C}" destId="{A81519AF-4B49-4E0E-98CE-2BC217906AD4}" srcOrd="2" destOrd="0" parTransId="{A40381A4-35BE-44F2-A7E7-EC00C4F9534D}" sibTransId="{D037DF43-FFD5-471D-97A9-1F6317B2CB00}"/>
    <dgm:cxn modelId="{373B77A0-7F87-43B6-8C2B-988A2B9068EE}" type="presParOf" srcId="{F36CED9C-62F8-4C1C-BA44-416875B5D6A0}" destId="{53A4BE9E-A032-4FD6-ADA0-2F6621CC147A}" srcOrd="0" destOrd="0" presId="urn:microsoft.com/office/officeart/2005/8/layout/default#1"/>
    <dgm:cxn modelId="{93F8610F-52DA-4B27-9AB1-BA01C3B05DF2}" type="presParOf" srcId="{F36CED9C-62F8-4C1C-BA44-416875B5D6A0}" destId="{747CC5BD-CAEA-4F86-80E6-C2910F915562}" srcOrd="1" destOrd="0" presId="urn:microsoft.com/office/officeart/2005/8/layout/default#1"/>
    <dgm:cxn modelId="{306B6B8C-9902-4168-B4A3-5E9A76FC1FCB}" type="presParOf" srcId="{F36CED9C-62F8-4C1C-BA44-416875B5D6A0}" destId="{847B76F9-BE55-48AC-8D81-9672DFE12F90}" srcOrd="2" destOrd="0" presId="urn:microsoft.com/office/officeart/2005/8/layout/default#1"/>
    <dgm:cxn modelId="{E021558B-131A-4709-B714-BED19774C917}" type="presParOf" srcId="{F36CED9C-62F8-4C1C-BA44-416875B5D6A0}" destId="{337BFEBD-A5D3-4A11-BAF4-748CB26A887E}" srcOrd="3" destOrd="0" presId="urn:microsoft.com/office/officeart/2005/8/layout/default#1"/>
    <dgm:cxn modelId="{5068CE03-7244-4D1D-87E3-94F64CDB3A4D}" type="presParOf" srcId="{F36CED9C-62F8-4C1C-BA44-416875B5D6A0}" destId="{12149355-684E-4208-AA82-15B1A835DC66}" srcOrd="4" destOrd="0" presId="urn:microsoft.com/office/officeart/2005/8/layout/default#1"/>
    <dgm:cxn modelId="{17A2C922-0596-4EE9-9CEB-63C42B705E32}" type="presParOf" srcId="{F36CED9C-62F8-4C1C-BA44-416875B5D6A0}" destId="{B47A4A33-768D-4B10-9499-4FE1F57B5971}" srcOrd="5" destOrd="0" presId="urn:microsoft.com/office/officeart/2005/8/layout/default#1"/>
    <dgm:cxn modelId="{70275576-5281-4297-9444-65A9CE6C2128}" type="presParOf" srcId="{F36CED9C-62F8-4C1C-BA44-416875B5D6A0}" destId="{A7BE5D18-4F80-4566-B97C-025FB16D1A86}" srcOrd="6" destOrd="0" presId="urn:microsoft.com/office/officeart/2005/8/layout/default#1"/>
    <dgm:cxn modelId="{85B5734E-1060-4462-987F-8A34456F2FF7}" type="presParOf" srcId="{F36CED9C-62F8-4C1C-BA44-416875B5D6A0}" destId="{CACC10BA-052B-47CD-95FA-E49363CB6782}" srcOrd="7" destOrd="0" presId="urn:microsoft.com/office/officeart/2005/8/layout/default#1"/>
    <dgm:cxn modelId="{42AE36F7-4506-4913-890F-00802E0938C1}" type="presParOf" srcId="{F36CED9C-62F8-4C1C-BA44-416875B5D6A0}" destId="{A439153E-B374-4D85-B3D7-7D45E24334EB}" srcOrd="8" destOrd="0" presId="urn:microsoft.com/office/officeart/2005/8/layout/defaul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E5AD3E5-2BEB-4D79-A303-F757ACC6EBAC}">
      <dsp:nvSpPr>
        <dsp:cNvPr id="0" name=""/>
        <dsp:cNvSpPr/>
      </dsp:nvSpPr>
      <dsp:spPr>
        <a:xfrm>
          <a:off x="1524596" y="0"/>
          <a:ext cx="1268729" cy="704849"/>
        </a:xfrm>
        <a:prstGeom prst="roundRect">
          <a:avLst>
            <a:gd name="adj" fmla="val 10000"/>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CA" sz="2000" b="1" i="0" kern="1200" baseline="0" dirty="0" smtClean="0">
              <a:solidFill>
                <a:srgbClr val="FFFF00"/>
              </a:solidFill>
            </a:rPr>
            <a:t>Profit</a:t>
          </a:r>
          <a:endParaRPr lang="en-CA" sz="2000" b="1" i="0" kern="1200" baseline="0" dirty="0">
            <a:solidFill>
              <a:srgbClr val="FFFF00"/>
            </a:solidFill>
          </a:endParaRPr>
        </a:p>
      </dsp:txBody>
      <dsp:txXfrm>
        <a:off x="1524596" y="0"/>
        <a:ext cx="1268729" cy="704849"/>
      </dsp:txXfrm>
    </dsp:sp>
    <dsp:sp modelId="{6B874CC6-18A9-48F2-9AAD-7579659171C0}">
      <dsp:nvSpPr>
        <dsp:cNvPr id="0" name=""/>
        <dsp:cNvSpPr/>
      </dsp:nvSpPr>
      <dsp:spPr>
        <a:xfrm rot="47743">
          <a:off x="1845915" y="838450"/>
          <a:ext cx="626092" cy="122032"/>
        </a:xfrm>
        <a:prstGeom prst="mathEqual">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CA" sz="1600" kern="1200" dirty="0"/>
        </a:p>
      </dsp:txBody>
      <dsp:txXfrm rot="47743">
        <a:off x="1845915" y="838450"/>
        <a:ext cx="626092" cy="122032"/>
      </dsp:txXfrm>
    </dsp:sp>
    <dsp:sp modelId="{264B6062-1D14-4658-BF07-6E2E0E187FB0}">
      <dsp:nvSpPr>
        <dsp:cNvPr id="0" name=""/>
        <dsp:cNvSpPr/>
      </dsp:nvSpPr>
      <dsp:spPr>
        <a:xfrm>
          <a:off x="1524596" y="1094083"/>
          <a:ext cx="1268729" cy="704849"/>
        </a:xfrm>
        <a:prstGeom prst="roundRect">
          <a:avLst>
            <a:gd name="adj" fmla="val 10000"/>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CA" sz="2000" kern="1200" dirty="0" smtClean="0"/>
            <a:t>Revenue</a:t>
          </a:r>
          <a:endParaRPr lang="en-CA" sz="2000" kern="1200" dirty="0"/>
        </a:p>
      </dsp:txBody>
      <dsp:txXfrm>
        <a:off x="1524596" y="1094083"/>
        <a:ext cx="1268729" cy="704849"/>
      </dsp:txXfrm>
    </dsp:sp>
    <dsp:sp modelId="{8976F25A-241B-491B-B267-10E2613143F9}">
      <dsp:nvSpPr>
        <dsp:cNvPr id="0" name=""/>
        <dsp:cNvSpPr/>
      </dsp:nvSpPr>
      <dsp:spPr>
        <a:xfrm rot="5357090" flipH="1" flipV="1">
          <a:off x="2119737" y="1708083"/>
          <a:ext cx="91186" cy="497316"/>
        </a:xfrm>
        <a:prstGeom prst="mathMin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CA" sz="500" kern="1200" dirty="0"/>
        </a:p>
      </dsp:txBody>
      <dsp:txXfrm rot="5357090" flipH="1" flipV="1">
        <a:off x="2119737" y="1708083"/>
        <a:ext cx="91186" cy="497316"/>
      </dsp:txXfrm>
    </dsp:sp>
    <dsp:sp modelId="{AD550A64-B0F7-4E4C-B80D-EA0B87A0FA5F}">
      <dsp:nvSpPr>
        <dsp:cNvPr id="0" name=""/>
        <dsp:cNvSpPr/>
      </dsp:nvSpPr>
      <dsp:spPr>
        <a:xfrm>
          <a:off x="1537335" y="2114550"/>
          <a:ext cx="1268729" cy="704849"/>
        </a:xfrm>
        <a:prstGeom prst="roundRect">
          <a:avLst>
            <a:gd name="adj" fmla="val 10000"/>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CA" sz="2000" kern="1200" dirty="0" smtClean="0"/>
            <a:t>Expense</a:t>
          </a:r>
          <a:endParaRPr lang="en-CA" sz="2000" kern="1200" dirty="0"/>
        </a:p>
      </dsp:txBody>
      <dsp:txXfrm>
        <a:off x="1537335" y="2114550"/>
        <a:ext cx="1268729" cy="704849"/>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086BEAB-B887-4517-903F-1295B7C64F5C}">
      <dsp:nvSpPr>
        <dsp:cNvPr id="0" name=""/>
        <dsp:cNvSpPr/>
      </dsp:nvSpPr>
      <dsp:spPr>
        <a:xfrm>
          <a:off x="1896848" y="543"/>
          <a:ext cx="1058837" cy="1058837"/>
        </a:xfrm>
        <a:prstGeom prst="ellipse">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4"/>
        </a:lnRef>
        <a:fillRef idx="3">
          <a:schemeClr val="accent4"/>
        </a:fillRef>
        <a:effectRef idx="3">
          <a:schemeClr val="accent4"/>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CA" sz="1600" kern="1200" dirty="0" smtClean="0"/>
            <a:t>Capital $</a:t>
          </a:r>
          <a:endParaRPr lang="en-CA" sz="1600" kern="1200" dirty="0"/>
        </a:p>
      </dsp:txBody>
      <dsp:txXfrm>
        <a:off x="1896848" y="543"/>
        <a:ext cx="1058837" cy="1058837"/>
      </dsp:txXfrm>
    </dsp:sp>
    <dsp:sp modelId="{0A271428-DCB1-4FA4-9CEA-4B2456CA314E}">
      <dsp:nvSpPr>
        <dsp:cNvPr id="0" name=""/>
        <dsp:cNvSpPr/>
      </dsp:nvSpPr>
      <dsp:spPr>
        <a:xfrm rot="2160000">
          <a:off x="2922109" y="813614"/>
          <a:ext cx="281005" cy="357357"/>
        </a:xfrm>
        <a:prstGeom prst="rightArrow">
          <a:avLst>
            <a:gd name="adj1" fmla="val 60000"/>
            <a:gd name="adj2" fmla="val 50000"/>
          </a:avLst>
        </a:prstGeom>
        <a:gradFill rotWithShape="1">
          <a:gsLst>
            <a:gs pos="0">
              <a:schemeClr val="dk1">
                <a:shade val="51000"/>
                <a:satMod val="130000"/>
              </a:schemeClr>
            </a:gs>
            <a:gs pos="80000">
              <a:schemeClr val="dk1">
                <a:shade val="93000"/>
                <a:satMod val="130000"/>
              </a:schemeClr>
            </a:gs>
            <a:gs pos="100000">
              <a:schemeClr val="dk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dk1"/>
        </a:lnRef>
        <a:fillRef idx="3">
          <a:schemeClr val="dk1"/>
        </a:fillRef>
        <a:effectRef idx="3">
          <a:schemeClr val="dk1"/>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CA" sz="700" kern="1200" dirty="0"/>
        </a:p>
      </dsp:txBody>
      <dsp:txXfrm rot="2160000">
        <a:off x="2922109" y="813614"/>
        <a:ext cx="281005" cy="357357"/>
      </dsp:txXfrm>
    </dsp:sp>
    <dsp:sp modelId="{4882B352-5265-4670-849C-168480F69EBA}">
      <dsp:nvSpPr>
        <dsp:cNvPr id="0" name=""/>
        <dsp:cNvSpPr/>
      </dsp:nvSpPr>
      <dsp:spPr>
        <a:xfrm>
          <a:off x="3182406" y="934555"/>
          <a:ext cx="1058837" cy="1058837"/>
        </a:xfrm>
        <a:prstGeom prst="ellipse">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CA" sz="1600" kern="1200" dirty="0" smtClean="0"/>
            <a:t>Labour</a:t>
          </a:r>
          <a:r>
            <a:rPr lang="en-CA" sz="1700" kern="1200" dirty="0" smtClean="0"/>
            <a:t>, </a:t>
          </a:r>
          <a:r>
            <a:rPr lang="en-CA" sz="1200" kern="1200" dirty="0" smtClean="0"/>
            <a:t>Human Resources</a:t>
          </a:r>
          <a:endParaRPr lang="en-CA" sz="1700" kern="1200" dirty="0"/>
        </a:p>
      </dsp:txBody>
      <dsp:txXfrm>
        <a:off x="3182406" y="934555"/>
        <a:ext cx="1058837" cy="1058837"/>
      </dsp:txXfrm>
    </dsp:sp>
    <dsp:sp modelId="{94385256-7FD1-4788-975C-CDD6698E6726}">
      <dsp:nvSpPr>
        <dsp:cNvPr id="0" name=""/>
        <dsp:cNvSpPr/>
      </dsp:nvSpPr>
      <dsp:spPr>
        <a:xfrm rot="6480000">
          <a:off x="3328260" y="2033363"/>
          <a:ext cx="281005" cy="357357"/>
        </a:xfrm>
        <a:prstGeom prst="rightArrow">
          <a:avLst>
            <a:gd name="adj1" fmla="val 60000"/>
            <a:gd name="adj2" fmla="val 50000"/>
          </a:avLst>
        </a:prstGeom>
        <a:gradFill rotWithShape="1">
          <a:gsLst>
            <a:gs pos="0">
              <a:schemeClr val="dk1">
                <a:shade val="51000"/>
                <a:satMod val="130000"/>
              </a:schemeClr>
            </a:gs>
            <a:gs pos="80000">
              <a:schemeClr val="dk1">
                <a:shade val="93000"/>
                <a:satMod val="130000"/>
              </a:schemeClr>
            </a:gs>
            <a:gs pos="100000">
              <a:schemeClr val="dk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dk1"/>
        </a:lnRef>
        <a:fillRef idx="3">
          <a:schemeClr val="dk1"/>
        </a:fillRef>
        <a:effectRef idx="3">
          <a:schemeClr val="dk1"/>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CA" sz="700" kern="1200" dirty="0"/>
        </a:p>
      </dsp:txBody>
      <dsp:txXfrm rot="6480000">
        <a:off x="3328260" y="2033363"/>
        <a:ext cx="281005" cy="357357"/>
      </dsp:txXfrm>
    </dsp:sp>
    <dsp:sp modelId="{EB8ECB14-13B3-4BC3-A097-50FC86C7B9CA}">
      <dsp:nvSpPr>
        <dsp:cNvPr id="0" name=""/>
        <dsp:cNvSpPr/>
      </dsp:nvSpPr>
      <dsp:spPr>
        <a:xfrm>
          <a:off x="2691366" y="2445818"/>
          <a:ext cx="1058837" cy="1058837"/>
        </a:xfrm>
        <a:prstGeom prst="ellipse">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CA" sz="900" kern="1200" dirty="0" smtClean="0"/>
            <a:t>Entrepreneurs</a:t>
          </a:r>
          <a:endParaRPr lang="en-CA" sz="900" kern="1200" dirty="0"/>
        </a:p>
      </dsp:txBody>
      <dsp:txXfrm>
        <a:off x="2691366" y="2445818"/>
        <a:ext cx="1058837" cy="1058837"/>
      </dsp:txXfrm>
    </dsp:sp>
    <dsp:sp modelId="{A8808C84-8475-4328-8A5C-8C76B4BFF5E7}">
      <dsp:nvSpPr>
        <dsp:cNvPr id="0" name=""/>
        <dsp:cNvSpPr/>
      </dsp:nvSpPr>
      <dsp:spPr>
        <a:xfrm rot="10800000">
          <a:off x="2293717" y="2796558"/>
          <a:ext cx="281005" cy="357357"/>
        </a:xfrm>
        <a:prstGeom prst="rightArrow">
          <a:avLst>
            <a:gd name="adj1" fmla="val 60000"/>
            <a:gd name="adj2" fmla="val 50000"/>
          </a:avLst>
        </a:prstGeom>
        <a:gradFill rotWithShape="1">
          <a:gsLst>
            <a:gs pos="0">
              <a:schemeClr val="dk1">
                <a:shade val="51000"/>
                <a:satMod val="130000"/>
              </a:schemeClr>
            </a:gs>
            <a:gs pos="80000">
              <a:schemeClr val="dk1">
                <a:shade val="93000"/>
                <a:satMod val="130000"/>
              </a:schemeClr>
            </a:gs>
            <a:gs pos="100000">
              <a:schemeClr val="dk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dk1"/>
        </a:lnRef>
        <a:fillRef idx="3">
          <a:schemeClr val="dk1"/>
        </a:fillRef>
        <a:effectRef idx="3">
          <a:schemeClr val="dk1"/>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CA" sz="700" kern="1200" dirty="0"/>
        </a:p>
      </dsp:txBody>
      <dsp:txXfrm rot="10800000">
        <a:off x="2293717" y="2796558"/>
        <a:ext cx="281005" cy="357357"/>
      </dsp:txXfrm>
    </dsp:sp>
    <dsp:sp modelId="{50EE4EFA-5568-4A57-9966-5488E8AE2B48}">
      <dsp:nvSpPr>
        <dsp:cNvPr id="0" name=""/>
        <dsp:cNvSpPr/>
      </dsp:nvSpPr>
      <dsp:spPr>
        <a:xfrm>
          <a:off x="1102330" y="2445818"/>
          <a:ext cx="1058837" cy="1058837"/>
        </a:xfrm>
        <a:prstGeom prst="ellipse">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CA" sz="1100" kern="1200" dirty="0" smtClean="0"/>
            <a:t>Information Resources</a:t>
          </a:r>
          <a:endParaRPr lang="en-CA" sz="1100" kern="1200" dirty="0"/>
        </a:p>
      </dsp:txBody>
      <dsp:txXfrm>
        <a:off x="1102330" y="2445818"/>
        <a:ext cx="1058837" cy="1058837"/>
      </dsp:txXfrm>
    </dsp:sp>
    <dsp:sp modelId="{62318CA0-9743-4667-B8A0-4FA89A0A2CFC}">
      <dsp:nvSpPr>
        <dsp:cNvPr id="0" name=""/>
        <dsp:cNvSpPr/>
      </dsp:nvSpPr>
      <dsp:spPr>
        <a:xfrm rot="15079797">
          <a:off x="1276405" y="2091785"/>
          <a:ext cx="234403" cy="357357"/>
        </a:xfrm>
        <a:prstGeom prst="rightArrow">
          <a:avLst>
            <a:gd name="adj1" fmla="val 60000"/>
            <a:gd name="adj2" fmla="val 50000"/>
          </a:avLst>
        </a:prstGeom>
        <a:gradFill rotWithShape="1">
          <a:gsLst>
            <a:gs pos="0">
              <a:schemeClr val="dk1">
                <a:shade val="51000"/>
                <a:satMod val="130000"/>
              </a:schemeClr>
            </a:gs>
            <a:gs pos="80000">
              <a:schemeClr val="dk1">
                <a:shade val="93000"/>
                <a:satMod val="130000"/>
              </a:schemeClr>
            </a:gs>
            <a:gs pos="100000">
              <a:schemeClr val="dk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dk1"/>
        </a:lnRef>
        <a:fillRef idx="3">
          <a:schemeClr val="dk1"/>
        </a:fillRef>
        <a:effectRef idx="3">
          <a:schemeClr val="dk1"/>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CA" sz="700" kern="1200" dirty="0"/>
        </a:p>
      </dsp:txBody>
      <dsp:txXfrm rot="15079797">
        <a:off x="1276405" y="2091785"/>
        <a:ext cx="234403" cy="357357"/>
      </dsp:txXfrm>
    </dsp:sp>
    <dsp:sp modelId="{C0FDBCE1-8984-4CCF-BCDC-29CCE4B316C1}">
      <dsp:nvSpPr>
        <dsp:cNvPr id="0" name=""/>
        <dsp:cNvSpPr/>
      </dsp:nvSpPr>
      <dsp:spPr>
        <a:xfrm>
          <a:off x="490524" y="1014409"/>
          <a:ext cx="1315108" cy="1058837"/>
        </a:xfrm>
        <a:prstGeom prst="ellipse">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6"/>
        </a:lnRef>
        <a:fillRef idx="3">
          <a:schemeClr val="accent6"/>
        </a:fillRef>
        <a:effectRef idx="3">
          <a:schemeClr val="accent6"/>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CA" sz="1200" kern="1200" dirty="0" smtClean="0"/>
            <a:t>Natural Resources</a:t>
          </a:r>
          <a:endParaRPr lang="en-CA" sz="1200" kern="1200" dirty="0"/>
        </a:p>
      </dsp:txBody>
      <dsp:txXfrm>
        <a:off x="490524" y="1014409"/>
        <a:ext cx="1315108" cy="1058837"/>
      </dsp:txXfrm>
    </dsp:sp>
    <dsp:sp modelId="{BBEBEB7D-0CED-4A25-8C42-52E0B496B993}">
      <dsp:nvSpPr>
        <dsp:cNvPr id="0" name=""/>
        <dsp:cNvSpPr/>
      </dsp:nvSpPr>
      <dsp:spPr>
        <a:xfrm rot="19294702">
          <a:off x="1674464" y="841642"/>
          <a:ext cx="267208" cy="357357"/>
        </a:xfrm>
        <a:prstGeom prst="rightArrow">
          <a:avLst>
            <a:gd name="adj1" fmla="val 60000"/>
            <a:gd name="adj2" fmla="val 50000"/>
          </a:avLst>
        </a:prstGeom>
        <a:gradFill rotWithShape="1">
          <a:gsLst>
            <a:gs pos="0">
              <a:schemeClr val="dk1">
                <a:shade val="51000"/>
                <a:satMod val="130000"/>
              </a:schemeClr>
            </a:gs>
            <a:gs pos="80000">
              <a:schemeClr val="dk1">
                <a:shade val="93000"/>
                <a:satMod val="130000"/>
              </a:schemeClr>
            </a:gs>
            <a:gs pos="100000">
              <a:schemeClr val="dk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dk1"/>
        </a:lnRef>
        <a:fillRef idx="3">
          <a:schemeClr val="dk1"/>
        </a:fillRef>
        <a:effectRef idx="3">
          <a:schemeClr val="dk1"/>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CA" sz="700" kern="1200" dirty="0"/>
        </a:p>
      </dsp:txBody>
      <dsp:txXfrm rot="19294702">
        <a:off x="1674464" y="841642"/>
        <a:ext cx="267208" cy="357357"/>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3A4BE9E-A032-4FD6-ADA0-2F6621CC147A}">
      <dsp:nvSpPr>
        <dsp:cNvPr id="0" name=""/>
        <dsp:cNvSpPr/>
      </dsp:nvSpPr>
      <dsp:spPr>
        <a:xfrm>
          <a:off x="3124179" y="126995"/>
          <a:ext cx="2557819" cy="974003"/>
        </a:xfrm>
        <a:prstGeom prst="rect">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4"/>
        </a:lnRef>
        <a:fillRef idx="3">
          <a:schemeClr val="accent4"/>
        </a:fillRef>
        <a:effectRef idx="3">
          <a:schemeClr val="accent4"/>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CA" sz="2800" kern="1200" dirty="0" smtClean="0"/>
            <a:t>Business</a:t>
          </a:r>
          <a:endParaRPr lang="en-CA" sz="2800" kern="1200" dirty="0"/>
        </a:p>
      </dsp:txBody>
      <dsp:txXfrm>
        <a:off x="3124179" y="126995"/>
        <a:ext cx="2557819" cy="974003"/>
      </dsp:txXfrm>
    </dsp:sp>
    <dsp:sp modelId="{847B76F9-BE55-48AC-8D81-9672DFE12F90}">
      <dsp:nvSpPr>
        <dsp:cNvPr id="0" name=""/>
        <dsp:cNvSpPr/>
      </dsp:nvSpPr>
      <dsp:spPr>
        <a:xfrm>
          <a:off x="76199" y="1574800"/>
          <a:ext cx="3056595" cy="1070594"/>
        </a:xfrm>
        <a:prstGeom prst="rect">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CA" sz="2800" kern="1200" dirty="0" smtClean="0"/>
            <a:t>Lobbyists</a:t>
          </a:r>
          <a:endParaRPr lang="en-CA" sz="2800" kern="1200" dirty="0"/>
        </a:p>
      </dsp:txBody>
      <dsp:txXfrm>
        <a:off x="76199" y="1574800"/>
        <a:ext cx="3056595" cy="1070594"/>
      </dsp:txXfrm>
    </dsp:sp>
    <dsp:sp modelId="{12149355-684E-4208-AA82-15B1A835DC66}">
      <dsp:nvSpPr>
        <dsp:cNvPr id="0" name=""/>
        <dsp:cNvSpPr/>
      </dsp:nvSpPr>
      <dsp:spPr>
        <a:xfrm>
          <a:off x="3276602" y="1574805"/>
          <a:ext cx="2236554" cy="1085939"/>
        </a:xfrm>
        <a:prstGeom prst="rect">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CA" sz="2800" kern="1200" dirty="0" smtClean="0"/>
            <a:t>Trade Associations</a:t>
          </a:r>
          <a:endParaRPr lang="en-CA" sz="2800" kern="1200" dirty="0"/>
        </a:p>
      </dsp:txBody>
      <dsp:txXfrm>
        <a:off x="3276602" y="1574805"/>
        <a:ext cx="2236554" cy="1085939"/>
      </dsp:txXfrm>
    </dsp:sp>
    <dsp:sp modelId="{A7BE5D18-4F80-4566-B97C-025FB16D1A86}">
      <dsp:nvSpPr>
        <dsp:cNvPr id="0" name=""/>
        <dsp:cNvSpPr/>
      </dsp:nvSpPr>
      <dsp:spPr>
        <a:xfrm>
          <a:off x="5638812" y="1574789"/>
          <a:ext cx="2762314" cy="1096960"/>
        </a:xfrm>
        <a:prstGeom prst="rect">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6"/>
        </a:lnRef>
        <a:fillRef idx="3">
          <a:schemeClr val="accent6"/>
        </a:fillRef>
        <a:effectRef idx="3">
          <a:schemeClr val="accent6"/>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CA" sz="2800" kern="1200" dirty="0" smtClean="0"/>
            <a:t>Advertising</a:t>
          </a:r>
          <a:endParaRPr lang="en-CA" sz="2800" kern="1200" dirty="0"/>
        </a:p>
      </dsp:txBody>
      <dsp:txXfrm>
        <a:off x="5638812" y="1574789"/>
        <a:ext cx="2762314" cy="1096960"/>
      </dsp:txXfrm>
    </dsp:sp>
    <dsp:sp modelId="{A439153E-B374-4D85-B3D7-7D45E24334EB}">
      <dsp:nvSpPr>
        <dsp:cNvPr id="0" name=""/>
        <dsp:cNvSpPr/>
      </dsp:nvSpPr>
      <dsp:spPr>
        <a:xfrm>
          <a:off x="3276602" y="3022611"/>
          <a:ext cx="2369091" cy="866911"/>
        </a:xfrm>
        <a:prstGeom prst="rect">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CA" sz="2800" kern="1200" dirty="0" smtClean="0"/>
            <a:t>Government</a:t>
          </a:r>
          <a:endParaRPr lang="en-CA" sz="2800" kern="1200" dirty="0"/>
        </a:p>
      </dsp:txBody>
      <dsp:txXfrm>
        <a:off x="3276602" y="3022611"/>
        <a:ext cx="2369091" cy="866911"/>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emf"/><Relationship Id="rId1" Type="http://schemas.openxmlformats.org/officeDocument/2006/relationships/image" Target="../media/image11.emf"/><Relationship Id="rId4" Type="http://schemas.openxmlformats.org/officeDocument/2006/relationships/image" Target="../media/image1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A1DD838-ECD7-40C0-82C1-8506800D4DF6}" type="datetimeFigureOut">
              <a:rPr lang="en-US" smtClean="0"/>
              <a:pPr/>
              <a:t>2/5/2015</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DBAC879-D43F-4843-A94C-755CA554C428}" type="slidenum">
              <a:rPr lang="en-US" smtClean="0"/>
              <a:pPr/>
              <a:t>‹#›</a:t>
            </a:fld>
            <a:endParaRPr lang="en-US" dirty="0"/>
          </a:p>
        </p:txBody>
      </p:sp>
    </p:spTree>
    <p:extLst>
      <p:ext uri="{BB962C8B-B14F-4D97-AF65-F5344CB8AC3E}">
        <p14:creationId xmlns:p14="http://schemas.microsoft.com/office/powerpoint/2010/main" xmlns="" val="39279335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cs typeface="+mn-cs"/>
              </a:defRPr>
            </a:lvl1pPr>
          </a:lstStyle>
          <a:p>
            <a:pPr>
              <a:defRPr/>
            </a:pPr>
            <a:endParaRPr lang="en-US" dirty="0"/>
          </a:p>
        </p:txBody>
      </p:sp>
      <p:sp>
        <p:nvSpPr>
          <p:cNvPr id="4301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cs typeface="+mn-cs"/>
              </a:defRPr>
            </a:lvl1pPr>
          </a:lstStyle>
          <a:p>
            <a:pPr>
              <a:defRPr/>
            </a:pPr>
            <a:endParaRPr lang="en-US" dirty="0"/>
          </a:p>
        </p:txBody>
      </p:sp>
      <p:sp>
        <p:nvSpPr>
          <p:cNvPr id="337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301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301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cs typeface="+mn-cs"/>
              </a:defRPr>
            </a:lvl1pPr>
          </a:lstStyle>
          <a:p>
            <a:pPr>
              <a:defRPr/>
            </a:pPr>
            <a:endParaRPr lang="en-US" dirty="0"/>
          </a:p>
        </p:txBody>
      </p:sp>
      <p:sp>
        <p:nvSpPr>
          <p:cNvPr id="4301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cs typeface="+mn-cs"/>
              </a:defRPr>
            </a:lvl1pPr>
          </a:lstStyle>
          <a:p>
            <a:pPr>
              <a:defRPr/>
            </a:pPr>
            <a:fld id="{8AC91E2F-DC65-4034-AA35-05961F96DD5F}" type="slidenum">
              <a:rPr lang="en-US"/>
              <a:pPr>
                <a:defRPr/>
              </a:pPr>
              <a:t>‹#›</a:t>
            </a:fld>
            <a:endParaRPr lang="en-US" dirty="0"/>
          </a:p>
        </p:txBody>
      </p:sp>
    </p:spTree>
    <p:extLst>
      <p:ext uri="{BB962C8B-B14F-4D97-AF65-F5344CB8AC3E}">
        <p14:creationId xmlns:p14="http://schemas.microsoft.com/office/powerpoint/2010/main" xmlns="" val="16930126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p:txBody>
          <a:bodyPr/>
          <a:lstStyle/>
          <a:p>
            <a:pPr>
              <a:defRPr/>
            </a:pPr>
            <a:fld id="{448C7F25-7C3B-4E28-BFBF-68E83EEF646A}" type="slidenum">
              <a:rPr lang="en-US" smtClean="0">
                <a:latin typeface="Arial" pitchFamily="34" charset="0"/>
              </a:rPr>
              <a:pPr>
                <a:defRPr/>
              </a:pPr>
              <a:t>1</a:t>
            </a:fld>
            <a:endParaRPr lang="en-US" dirty="0" smtClean="0">
              <a:latin typeface="Arial" pitchFamily="34"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n-CA" dirty="0" smtClean="0">
              <a:latin typeface="Arial" charset="0"/>
            </a:endParaRPr>
          </a:p>
        </p:txBody>
      </p:sp>
    </p:spTree>
    <p:extLst>
      <p:ext uri="{BB962C8B-B14F-4D97-AF65-F5344CB8AC3E}">
        <p14:creationId xmlns:p14="http://schemas.microsoft.com/office/powerpoint/2010/main" xmlns="" val="4519903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DC61D1D5-0E57-4FAE-ABD7-305FFB7A68E3}" type="slidenum">
              <a:rPr lang="en-US" sz="1200"/>
              <a:pPr algn="r"/>
              <a:t>13</a:t>
            </a:fld>
            <a:endParaRPr lang="en-US" sz="1200" dirty="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endParaRPr lang="en-CA" dirty="0" smtClean="0">
              <a:latin typeface="Arial" charset="0"/>
            </a:endParaRPr>
          </a:p>
        </p:txBody>
      </p:sp>
    </p:spTree>
    <p:extLst>
      <p:ext uri="{BB962C8B-B14F-4D97-AF65-F5344CB8AC3E}">
        <p14:creationId xmlns:p14="http://schemas.microsoft.com/office/powerpoint/2010/main" xmlns="" val="9606246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p:txBody>
          <a:bodyPr/>
          <a:lstStyle/>
          <a:p>
            <a:pPr>
              <a:defRPr/>
            </a:pPr>
            <a:fld id="{F1F9E48C-EE53-4C54-AE8E-8ACE45007EFB}" type="slidenum">
              <a:rPr lang="en-US" smtClean="0">
                <a:latin typeface="Arial" pitchFamily="34" charset="0"/>
              </a:rPr>
              <a:pPr>
                <a:defRPr/>
              </a:pPr>
              <a:t>18</a:t>
            </a:fld>
            <a:endParaRPr lang="en-US" dirty="0" smtClean="0">
              <a:latin typeface="Arial" pitchFamily="34"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CA" dirty="0" smtClean="0">
              <a:latin typeface="Arial" charset="0"/>
            </a:endParaRPr>
          </a:p>
        </p:txBody>
      </p:sp>
    </p:spTree>
    <p:extLst>
      <p:ext uri="{BB962C8B-B14F-4D97-AF65-F5344CB8AC3E}">
        <p14:creationId xmlns:p14="http://schemas.microsoft.com/office/powerpoint/2010/main" xmlns="" val="35987037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p:txBody>
          <a:bodyPr/>
          <a:lstStyle/>
          <a:p>
            <a:pPr>
              <a:defRPr/>
            </a:pPr>
            <a:fld id="{0A8E84D1-F585-4414-B7D7-9C705D7A15F7}" type="slidenum">
              <a:rPr lang="en-US" smtClean="0"/>
              <a:pPr>
                <a:defRPr/>
              </a:pPr>
              <a:t>19</a:t>
            </a:fld>
            <a:endParaRPr lang="en-US" dirty="0" smtClean="0"/>
          </a:p>
        </p:txBody>
      </p:sp>
      <p:sp>
        <p:nvSpPr>
          <p:cNvPr id="48131" name="Rectangle 2"/>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endParaRPr lang="en-CA" dirty="0"/>
          </a:p>
        </p:txBody>
      </p:sp>
      <p:sp>
        <p:nvSpPr>
          <p:cNvPr id="48132" name="Rectangle 3"/>
          <p:cNvSpPr>
            <a:spLocks noChangeArrowheads="1"/>
          </p:cNvSpPr>
          <p:nvPr/>
        </p:nvSpPr>
        <p:spPr bwMode="auto">
          <a:xfrm>
            <a:off x="3886200" y="8686800"/>
            <a:ext cx="2971800" cy="457200"/>
          </a:xfrm>
          <a:prstGeom prst="rect">
            <a:avLst/>
          </a:prstGeom>
          <a:noFill/>
          <a:ln w="12700">
            <a:noFill/>
            <a:miter lim="800000"/>
            <a:headEnd/>
            <a:tailEnd/>
          </a:ln>
        </p:spPr>
        <p:txBody>
          <a:bodyPr lIns="19050" tIns="0" rIns="19050" bIns="0" anchor="b"/>
          <a:lstStyle/>
          <a:p>
            <a:pPr algn="r" eaLnBrk="0" hangingPunct="0"/>
            <a:endParaRPr lang="en-CA" sz="1000" i="1" dirty="0">
              <a:latin typeface="Times New Roman" pitchFamily="18" charset="0"/>
            </a:endParaRPr>
          </a:p>
        </p:txBody>
      </p:sp>
      <p:sp>
        <p:nvSpPr>
          <p:cNvPr id="48133" name="Rectangle 4"/>
          <p:cNvSpPr>
            <a:spLocks noChangeArrowheads="1"/>
          </p:cNvSpPr>
          <p:nvPr/>
        </p:nvSpPr>
        <p:spPr bwMode="auto">
          <a:xfrm>
            <a:off x="0" y="8686800"/>
            <a:ext cx="2971800" cy="457200"/>
          </a:xfrm>
          <a:prstGeom prst="rect">
            <a:avLst/>
          </a:prstGeom>
          <a:noFill/>
          <a:ln w="12700">
            <a:noFill/>
            <a:miter lim="800000"/>
            <a:headEnd/>
            <a:tailEnd/>
          </a:ln>
        </p:spPr>
        <p:txBody>
          <a:bodyPr wrap="none" anchor="ctr"/>
          <a:lstStyle/>
          <a:p>
            <a:endParaRPr lang="en-CA" dirty="0"/>
          </a:p>
        </p:txBody>
      </p:sp>
      <p:sp>
        <p:nvSpPr>
          <p:cNvPr id="48134" name="Rectangle 5"/>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endParaRPr lang="en-CA" dirty="0"/>
          </a:p>
        </p:txBody>
      </p:sp>
      <p:sp>
        <p:nvSpPr>
          <p:cNvPr id="48135" name="Rectangle 6"/>
          <p:cNvSpPr>
            <a:spLocks noChangeArrowheads="1"/>
          </p:cNvSpPr>
          <p:nvPr/>
        </p:nvSpPr>
        <p:spPr bwMode="auto">
          <a:xfrm>
            <a:off x="3886200" y="0"/>
            <a:ext cx="2971800" cy="455613"/>
          </a:xfrm>
          <a:prstGeom prst="rect">
            <a:avLst/>
          </a:prstGeom>
          <a:noFill/>
          <a:ln w="12700">
            <a:noFill/>
            <a:miter lim="800000"/>
            <a:headEnd/>
            <a:tailEnd/>
          </a:ln>
        </p:spPr>
        <p:txBody>
          <a:bodyPr wrap="none" anchor="ctr"/>
          <a:lstStyle/>
          <a:p>
            <a:endParaRPr lang="en-CA" dirty="0"/>
          </a:p>
        </p:txBody>
      </p:sp>
      <p:sp>
        <p:nvSpPr>
          <p:cNvPr id="48136" name="Rectangle 7"/>
          <p:cNvSpPr>
            <a:spLocks noChangeArrowheads="1"/>
          </p:cNvSpPr>
          <p:nvPr/>
        </p:nvSpPr>
        <p:spPr bwMode="auto">
          <a:xfrm>
            <a:off x="3886200" y="8685213"/>
            <a:ext cx="2971800" cy="458787"/>
          </a:xfrm>
          <a:prstGeom prst="rect">
            <a:avLst/>
          </a:prstGeom>
          <a:noFill/>
          <a:ln w="12700">
            <a:noFill/>
            <a:miter lim="800000"/>
            <a:headEnd/>
            <a:tailEnd/>
          </a:ln>
        </p:spPr>
        <p:txBody>
          <a:bodyPr lIns="19050" tIns="0" rIns="19050" bIns="0" anchor="b"/>
          <a:lstStyle/>
          <a:p>
            <a:pPr algn="r" defTabSz="949325" eaLnBrk="0" hangingPunct="0"/>
            <a:endParaRPr lang="en-CA" sz="1000" i="1" dirty="0">
              <a:latin typeface="Times New Roman" pitchFamily="18" charset="0"/>
            </a:endParaRPr>
          </a:p>
        </p:txBody>
      </p:sp>
      <p:sp>
        <p:nvSpPr>
          <p:cNvPr id="48137" name="Rectangle 8"/>
          <p:cNvSpPr>
            <a:spLocks noChangeArrowheads="1"/>
          </p:cNvSpPr>
          <p:nvPr/>
        </p:nvSpPr>
        <p:spPr bwMode="auto">
          <a:xfrm>
            <a:off x="0" y="8685213"/>
            <a:ext cx="2970213" cy="458787"/>
          </a:xfrm>
          <a:prstGeom prst="rect">
            <a:avLst/>
          </a:prstGeom>
          <a:noFill/>
          <a:ln w="12700">
            <a:noFill/>
            <a:miter lim="800000"/>
            <a:headEnd/>
            <a:tailEnd/>
          </a:ln>
        </p:spPr>
        <p:txBody>
          <a:bodyPr wrap="none" anchor="ctr"/>
          <a:lstStyle/>
          <a:p>
            <a:endParaRPr lang="en-CA" dirty="0"/>
          </a:p>
        </p:txBody>
      </p:sp>
      <p:sp>
        <p:nvSpPr>
          <p:cNvPr id="48138" name="Rectangle 9"/>
          <p:cNvSpPr>
            <a:spLocks noChangeArrowheads="1"/>
          </p:cNvSpPr>
          <p:nvPr/>
        </p:nvSpPr>
        <p:spPr bwMode="auto">
          <a:xfrm>
            <a:off x="0" y="0"/>
            <a:ext cx="2970213" cy="455613"/>
          </a:xfrm>
          <a:prstGeom prst="rect">
            <a:avLst/>
          </a:prstGeom>
          <a:noFill/>
          <a:ln w="12700">
            <a:noFill/>
            <a:miter lim="800000"/>
            <a:headEnd/>
            <a:tailEnd/>
          </a:ln>
        </p:spPr>
        <p:txBody>
          <a:bodyPr wrap="none" anchor="ctr"/>
          <a:lstStyle/>
          <a:p>
            <a:endParaRPr lang="en-CA" dirty="0"/>
          </a:p>
        </p:txBody>
      </p:sp>
      <p:sp>
        <p:nvSpPr>
          <p:cNvPr id="48139" name="Rectangle 10"/>
          <p:cNvSpPr>
            <a:spLocks noGrp="1" noChangeArrowheads="1"/>
          </p:cNvSpPr>
          <p:nvPr>
            <p:ph type="body" idx="1"/>
          </p:nvPr>
        </p:nvSpPr>
        <p:spPr>
          <a:xfrm>
            <a:off x="912813" y="4341813"/>
            <a:ext cx="5030787" cy="4114800"/>
          </a:xfrm>
          <a:noFill/>
          <a:ln/>
        </p:spPr>
        <p:txBody>
          <a:bodyPr lIns="95250" tIns="49213" rIns="95250" bIns="49213"/>
          <a:lstStyle/>
          <a:p>
            <a:pPr eaLnBrk="1" hangingPunct="1"/>
            <a:r>
              <a:rPr lang="en-US" dirty="0" smtClean="0">
                <a:latin typeface="Arial" charset="0"/>
              </a:rPr>
              <a:t>Learning Objective: 2</a:t>
            </a:r>
          </a:p>
          <a:p>
            <a:pPr eaLnBrk="1" hangingPunct="1"/>
            <a:endParaRPr lang="en-US" dirty="0" smtClean="0">
              <a:latin typeface="Arial" charset="0"/>
            </a:endParaRPr>
          </a:p>
          <a:p>
            <a:pPr eaLnBrk="1" hangingPunct="1"/>
            <a:r>
              <a:rPr lang="en-US" b="1" dirty="0" smtClean="0">
                <a:latin typeface="Arial" charset="0"/>
              </a:rPr>
              <a:t>Notes</a:t>
            </a:r>
          </a:p>
          <a:p>
            <a:pPr eaLnBrk="1" hangingPunct="1"/>
            <a:r>
              <a:rPr lang="en-US" dirty="0" smtClean="0">
                <a:latin typeface="Arial" charset="0"/>
              </a:rPr>
              <a:t>This slide illustrates the relationship between economic systems based on ownership / control of the Factors of Production.</a:t>
            </a:r>
          </a:p>
          <a:p>
            <a:pPr eaLnBrk="1" hangingPunct="1"/>
            <a:endParaRPr lang="en-US" b="1" dirty="0" smtClean="0">
              <a:latin typeface="Arial" charset="0"/>
            </a:endParaRPr>
          </a:p>
          <a:p>
            <a:pPr eaLnBrk="1" hangingPunct="1"/>
            <a:r>
              <a:rPr lang="en-US" b="1" dirty="0" smtClean="0">
                <a:latin typeface="Arial" charset="0"/>
              </a:rPr>
              <a:t>Activities</a:t>
            </a:r>
            <a:endParaRPr lang="en-CA" b="1" dirty="0" smtClean="0">
              <a:latin typeface="Arial" charset="0"/>
            </a:endParaRPr>
          </a:p>
          <a:p>
            <a:pPr eaLnBrk="1" hangingPunct="1">
              <a:buFont typeface="Wingdings" pitchFamily="2" charset="2"/>
              <a:buChar char="q"/>
            </a:pPr>
            <a:r>
              <a:rPr lang="en-CA" dirty="0" smtClean="0">
                <a:latin typeface="Arial" charset="0"/>
              </a:rPr>
              <a:t>Have students imagine they are running a small business (coffee shop).  Ask then to complete a list of everything they will need, categorizing each under its proper Factor of Production.</a:t>
            </a:r>
          </a:p>
          <a:p>
            <a:pPr eaLnBrk="1" hangingPunct="1"/>
            <a:endParaRPr lang="en-CA" dirty="0" smtClean="0">
              <a:latin typeface="Arial" charset="0"/>
            </a:endParaRPr>
          </a:p>
        </p:txBody>
      </p:sp>
      <p:sp>
        <p:nvSpPr>
          <p:cNvPr id="48140" name="Rectangle 11"/>
          <p:cNvSpPr>
            <a:spLocks noGrp="1" noRot="1" noChangeAspect="1" noChangeArrowheads="1" noTextEdit="1"/>
          </p:cNvSpPr>
          <p:nvPr>
            <p:ph type="sldImg"/>
          </p:nvPr>
        </p:nvSpPr>
        <p:spPr>
          <a:xfrm>
            <a:off x="1150938" y="692150"/>
            <a:ext cx="4556125" cy="3416300"/>
          </a:xfrm>
          <a:ln w="12700" cap="flat">
            <a:solidFill>
              <a:schemeClr val="tx1"/>
            </a:solidFill>
          </a:ln>
        </p:spPr>
      </p:sp>
    </p:spTree>
    <p:extLst>
      <p:ext uri="{BB962C8B-B14F-4D97-AF65-F5344CB8AC3E}">
        <p14:creationId xmlns:p14="http://schemas.microsoft.com/office/powerpoint/2010/main" xmlns="" val="11029487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p:txBody>
          <a:bodyPr/>
          <a:lstStyle/>
          <a:p>
            <a:pPr>
              <a:defRPr/>
            </a:pPr>
            <a:fld id="{C317C4C7-2F67-466A-A027-3305BFADEC94}" type="slidenum">
              <a:rPr lang="en-US" smtClean="0"/>
              <a:pPr>
                <a:defRPr/>
              </a:pPr>
              <a:t>20</a:t>
            </a:fld>
            <a:endParaRPr lang="en-US" dirty="0" smtClean="0"/>
          </a:p>
        </p:txBody>
      </p:sp>
      <p:sp>
        <p:nvSpPr>
          <p:cNvPr id="49155" name="Rectangle 2"/>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endParaRPr lang="en-CA" dirty="0"/>
          </a:p>
        </p:txBody>
      </p:sp>
      <p:sp>
        <p:nvSpPr>
          <p:cNvPr id="49156" name="Rectangle 3"/>
          <p:cNvSpPr>
            <a:spLocks noChangeArrowheads="1"/>
          </p:cNvSpPr>
          <p:nvPr/>
        </p:nvSpPr>
        <p:spPr bwMode="auto">
          <a:xfrm>
            <a:off x="3886200" y="8686800"/>
            <a:ext cx="2971800" cy="457200"/>
          </a:xfrm>
          <a:prstGeom prst="rect">
            <a:avLst/>
          </a:prstGeom>
          <a:noFill/>
          <a:ln w="12700">
            <a:noFill/>
            <a:miter lim="800000"/>
            <a:headEnd/>
            <a:tailEnd/>
          </a:ln>
        </p:spPr>
        <p:txBody>
          <a:bodyPr lIns="19050" tIns="0" rIns="19050" bIns="0" anchor="b"/>
          <a:lstStyle/>
          <a:p>
            <a:pPr algn="r" eaLnBrk="0" hangingPunct="0"/>
            <a:endParaRPr lang="en-CA" sz="1000" i="1" dirty="0">
              <a:latin typeface="Times New Roman" pitchFamily="18" charset="0"/>
            </a:endParaRPr>
          </a:p>
        </p:txBody>
      </p:sp>
      <p:sp>
        <p:nvSpPr>
          <p:cNvPr id="49157" name="Rectangle 4"/>
          <p:cNvSpPr>
            <a:spLocks noChangeArrowheads="1"/>
          </p:cNvSpPr>
          <p:nvPr/>
        </p:nvSpPr>
        <p:spPr bwMode="auto">
          <a:xfrm>
            <a:off x="0" y="8686800"/>
            <a:ext cx="2971800" cy="457200"/>
          </a:xfrm>
          <a:prstGeom prst="rect">
            <a:avLst/>
          </a:prstGeom>
          <a:noFill/>
          <a:ln w="12700">
            <a:noFill/>
            <a:miter lim="800000"/>
            <a:headEnd/>
            <a:tailEnd/>
          </a:ln>
        </p:spPr>
        <p:txBody>
          <a:bodyPr wrap="none" anchor="ctr"/>
          <a:lstStyle/>
          <a:p>
            <a:endParaRPr lang="en-CA" dirty="0"/>
          </a:p>
        </p:txBody>
      </p:sp>
      <p:sp>
        <p:nvSpPr>
          <p:cNvPr id="49158" name="Rectangle 5"/>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endParaRPr lang="en-CA" dirty="0"/>
          </a:p>
        </p:txBody>
      </p:sp>
      <p:sp>
        <p:nvSpPr>
          <p:cNvPr id="49159" name="Rectangle 6"/>
          <p:cNvSpPr>
            <a:spLocks noChangeArrowheads="1"/>
          </p:cNvSpPr>
          <p:nvPr/>
        </p:nvSpPr>
        <p:spPr bwMode="auto">
          <a:xfrm>
            <a:off x="3886200" y="0"/>
            <a:ext cx="2971800" cy="455613"/>
          </a:xfrm>
          <a:prstGeom prst="rect">
            <a:avLst/>
          </a:prstGeom>
          <a:noFill/>
          <a:ln w="12700">
            <a:noFill/>
            <a:miter lim="800000"/>
            <a:headEnd/>
            <a:tailEnd/>
          </a:ln>
        </p:spPr>
        <p:txBody>
          <a:bodyPr wrap="none" anchor="ctr"/>
          <a:lstStyle/>
          <a:p>
            <a:endParaRPr lang="en-CA" dirty="0"/>
          </a:p>
        </p:txBody>
      </p:sp>
      <p:sp>
        <p:nvSpPr>
          <p:cNvPr id="49160" name="Rectangle 7"/>
          <p:cNvSpPr>
            <a:spLocks noChangeArrowheads="1"/>
          </p:cNvSpPr>
          <p:nvPr/>
        </p:nvSpPr>
        <p:spPr bwMode="auto">
          <a:xfrm>
            <a:off x="3886200" y="8685213"/>
            <a:ext cx="2971800" cy="458787"/>
          </a:xfrm>
          <a:prstGeom prst="rect">
            <a:avLst/>
          </a:prstGeom>
          <a:noFill/>
          <a:ln w="12700">
            <a:noFill/>
            <a:miter lim="800000"/>
            <a:headEnd/>
            <a:tailEnd/>
          </a:ln>
        </p:spPr>
        <p:txBody>
          <a:bodyPr lIns="19050" tIns="0" rIns="19050" bIns="0" anchor="b"/>
          <a:lstStyle/>
          <a:p>
            <a:pPr algn="r" defTabSz="949325" eaLnBrk="0" hangingPunct="0"/>
            <a:endParaRPr lang="en-CA" sz="1000" i="1" dirty="0">
              <a:latin typeface="Times New Roman" pitchFamily="18" charset="0"/>
            </a:endParaRPr>
          </a:p>
        </p:txBody>
      </p:sp>
      <p:sp>
        <p:nvSpPr>
          <p:cNvPr id="49161" name="Rectangle 8"/>
          <p:cNvSpPr>
            <a:spLocks noChangeArrowheads="1"/>
          </p:cNvSpPr>
          <p:nvPr/>
        </p:nvSpPr>
        <p:spPr bwMode="auto">
          <a:xfrm>
            <a:off x="0" y="8685213"/>
            <a:ext cx="2970213" cy="458787"/>
          </a:xfrm>
          <a:prstGeom prst="rect">
            <a:avLst/>
          </a:prstGeom>
          <a:noFill/>
          <a:ln w="12700">
            <a:noFill/>
            <a:miter lim="800000"/>
            <a:headEnd/>
            <a:tailEnd/>
          </a:ln>
        </p:spPr>
        <p:txBody>
          <a:bodyPr wrap="none" anchor="ctr"/>
          <a:lstStyle/>
          <a:p>
            <a:endParaRPr lang="en-CA" dirty="0"/>
          </a:p>
        </p:txBody>
      </p:sp>
      <p:sp>
        <p:nvSpPr>
          <p:cNvPr id="49162" name="Rectangle 9"/>
          <p:cNvSpPr>
            <a:spLocks noChangeArrowheads="1"/>
          </p:cNvSpPr>
          <p:nvPr/>
        </p:nvSpPr>
        <p:spPr bwMode="auto">
          <a:xfrm>
            <a:off x="0" y="0"/>
            <a:ext cx="2970213" cy="455613"/>
          </a:xfrm>
          <a:prstGeom prst="rect">
            <a:avLst/>
          </a:prstGeom>
          <a:noFill/>
          <a:ln w="12700">
            <a:noFill/>
            <a:miter lim="800000"/>
            <a:headEnd/>
            <a:tailEnd/>
          </a:ln>
        </p:spPr>
        <p:txBody>
          <a:bodyPr wrap="none" anchor="ctr"/>
          <a:lstStyle/>
          <a:p>
            <a:endParaRPr lang="en-CA" dirty="0"/>
          </a:p>
        </p:txBody>
      </p:sp>
      <p:sp>
        <p:nvSpPr>
          <p:cNvPr id="49163" name="Rectangle 10"/>
          <p:cNvSpPr>
            <a:spLocks noGrp="1" noChangeArrowheads="1"/>
          </p:cNvSpPr>
          <p:nvPr>
            <p:ph type="body" idx="1"/>
          </p:nvPr>
        </p:nvSpPr>
        <p:spPr>
          <a:xfrm>
            <a:off x="912813" y="4341813"/>
            <a:ext cx="5030787" cy="4114800"/>
          </a:xfrm>
          <a:noFill/>
          <a:ln/>
        </p:spPr>
        <p:txBody>
          <a:bodyPr lIns="95250" tIns="49213" rIns="95250" bIns="49213"/>
          <a:lstStyle/>
          <a:p>
            <a:pPr eaLnBrk="1" hangingPunct="1"/>
            <a:r>
              <a:rPr lang="en-US" dirty="0" smtClean="0">
                <a:latin typeface="Arial" charset="0"/>
              </a:rPr>
              <a:t>Learning Objective: 2</a:t>
            </a:r>
            <a:endParaRPr lang="en-CA" dirty="0" smtClean="0">
              <a:latin typeface="Arial" charset="0"/>
            </a:endParaRPr>
          </a:p>
          <a:p>
            <a:pPr eaLnBrk="1" hangingPunct="1"/>
            <a:endParaRPr lang="en-CA" dirty="0" smtClean="0">
              <a:latin typeface="Arial" charset="0"/>
            </a:endParaRPr>
          </a:p>
          <a:p>
            <a:pPr eaLnBrk="1" hangingPunct="1"/>
            <a:r>
              <a:rPr lang="en-CA" b="1" dirty="0" smtClean="0">
                <a:latin typeface="Arial" charset="0"/>
              </a:rPr>
              <a:t>Notes</a:t>
            </a:r>
          </a:p>
          <a:p>
            <a:pPr eaLnBrk="1" hangingPunct="1"/>
            <a:r>
              <a:rPr lang="en-CA" dirty="0" smtClean="0">
                <a:latin typeface="Arial" charset="0"/>
              </a:rPr>
              <a:t>Be sure to identify the difference between industry, essential services, and ordinary businesses. This is key to understanding this part of the lecture.</a:t>
            </a:r>
          </a:p>
          <a:p>
            <a:pPr eaLnBrk="1" hangingPunct="1"/>
            <a:endParaRPr lang="en-US" dirty="0" smtClean="0">
              <a:latin typeface="Arial" charset="0"/>
            </a:endParaRPr>
          </a:p>
        </p:txBody>
      </p:sp>
      <p:sp>
        <p:nvSpPr>
          <p:cNvPr id="49164" name="Rectangle 11"/>
          <p:cNvSpPr>
            <a:spLocks noGrp="1" noRot="1" noChangeAspect="1" noChangeArrowheads="1" noTextEdit="1"/>
          </p:cNvSpPr>
          <p:nvPr>
            <p:ph type="sldImg"/>
          </p:nvPr>
        </p:nvSpPr>
        <p:spPr>
          <a:xfrm>
            <a:off x="1150938" y="692150"/>
            <a:ext cx="4556125" cy="3416300"/>
          </a:xfrm>
          <a:ln w="12700" cap="flat">
            <a:solidFill>
              <a:schemeClr val="tx1"/>
            </a:solidFill>
          </a:ln>
        </p:spPr>
      </p:sp>
    </p:spTree>
    <p:extLst>
      <p:ext uri="{BB962C8B-B14F-4D97-AF65-F5344CB8AC3E}">
        <p14:creationId xmlns:p14="http://schemas.microsoft.com/office/powerpoint/2010/main" xmlns="" val="4659472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p:txBody>
          <a:bodyPr/>
          <a:lstStyle/>
          <a:p>
            <a:pPr>
              <a:defRPr/>
            </a:pPr>
            <a:fld id="{F090FB0E-C1A1-4EF1-94B8-7D34D18B3504}" type="slidenum">
              <a:rPr lang="en-US" smtClean="0"/>
              <a:pPr>
                <a:defRPr/>
              </a:pPr>
              <a:t>21</a:t>
            </a:fld>
            <a:endParaRPr lang="en-US" dirty="0" smtClean="0"/>
          </a:p>
        </p:txBody>
      </p:sp>
      <p:sp>
        <p:nvSpPr>
          <p:cNvPr id="50179" name="Rectangle 2"/>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endParaRPr lang="en-CA" dirty="0"/>
          </a:p>
        </p:txBody>
      </p:sp>
      <p:sp>
        <p:nvSpPr>
          <p:cNvPr id="50180" name="Rectangle 3"/>
          <p:cNvSpPr>
            <a:spLocks noChangeArrowheads="1"/>
          </p:cNvSpPr>
          <p:nvPr/>
        </p:nvSpPr>
        <p:spPr bwMode="auto">
          <a:xfrm>
            <a:off x="3886200" y="8686800"/>
            <a:ext cx="2971800" cy="457200"/>
          </a:xfrm>
          <a:prstGeom prst="rect">
            <a:avLst/>
          </a:prstGeom>
          <a:noFill/>
          <a:ln w="12700">
            <a:noFill/>
            <a:miter lim="800000"/>
            <a:headEnd/>
            <a:tailEnd/>
          </a:ln>
        </p:spPr>
        <p:txBody>
          <a:bodyPr lIns="19050" tIns="0" rIns="19050" bIns="0" anchor="b"/>
          <a:lstStyle/>
          <a:p>
            <a:pPr algn="r" eaLnBrk="0" hangingPunct="0"/>
            <a:endParaRPr lang="en-US" sz="1000" i="1" dirty="0">
              <a:latin typeface="Times New Roman" pitchFamily="18" charset="0"/>
            </a:endParaRPr>
          </a:p>
        </p:txBody>
      </p:sp>
      <p:sp>
        <p:nvSpPr>
          <p:cNvPr id="50181" name="Rectangle 4"/>
          <p:cNvSpPr>
            <a:spLocks noChangeArrowheads="1"/>
          </p:cNvSpPr>
          <p:nvPr/>
        </p:nvSpPr>
        <p:spPr bwMode="auto">
          <a:xfrm>
            <a:off x="0" y="8686800"/>
            <a:ext cx="2971800" cy="457200"/>
          </a:xfrm>
          <a:prstGeom prst="rect">
            <a:avLst/>
          </a:prstGeom>
          <a:noFill/>
          <a:ln w="12700">
            <a:noFill/>
            <a:miter lim="800000"/>
            <a:headEnd/>
            <a:tailEnd/>
          </a:ln>
        </p:spPr>
        <p:txBody>
          <a:bodyPr wrap="none" anchor="ctr"/>
          <a:lstStyle/>
          <a:p>
            <a:endParaRPr lang="en-CA" dirty="0"/>
          </a:p>
        </p:txBody>
      </p:sp>
      <p:sp>
        <p:nvSpPr>
          <p:cNvPr id="50182" name="Rectangle 5"/>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endParaRPr lang="en-CA" dirty="0"/>
          </a:p>
        </p:txBody>
      </p:sp>
      <p:sp>
        <p:nvSpPr>
          <p:cNvPr id="50183" name="Rectangle 6"/>
          <p:cNvSpPr>
            <a:spLocks noChangeArrowheads="1"/>
          </p:cNvSpPr>
          <p:nvPr/>
        </p:nvSpPr>
        <p:spPr bwMode="auto">
          <a:xfrm>
            <a:off x="3886200" y="0"/>
            <a:ext cx="2971800" cy="455613"/>
          </a:xfrm>
          <a:prstGeom prst="rect">
            <a:avLst/>
          </a:prstGeom>
          <a:noFill/>
          <a:ln w="12700">
            <a:noFill/>
            <a:miter lim="800000"/>
            <a:headEnd/>
            <a:tailEnd/>
          </a:ln>
        </p:spPr>
        <p:txBody>
          <a:bodyPr wrap="none" anchor="ctr"/>
          <a:lstStyle/>
          <a:p>
            <a:endParaRPr lang="en-CA" dirty="0"/>
          </a:p>
        </p:txBody>
      </p:sp>
      <p:sp>
        <p:nvSpPr>
          <p:cNvPr id="50184" name="Rectangle 7"/>
          <p:cNvSpPr>
            <a:spLocks noChangeArrowheads="1"/>
          </p:cNvSpPr>
          <p:nvPr/>
        </p:nvSpPr>
        <p:spPr bwMode="auto">
          <a:xfrm>
            <a:off x="3886200" y="8685213"/>
            <a:ext cx="2971800" cy="458787"/>
          </a:xfrm>
          <a:prstGeom prst="rect">
            <a:avLst/>
          </a:prstGeom>
          <a:noFill/>
          <a:ln w="12700">
            <a:noFill/>
            <a:miter lim="800000"/>
            <a:headEnd/>
            <a:tailEnd/>
          </a:ln>
        </p:spPr>
        <p:txBody>
          <a:bodyPr lIns="19050" tIns="0" rIns="19050" bIns="0" anchor="b"/>
          <a:lstStyle/>
          <a:p>
            <a:pPr algn="r" defTabSz="949325" eaLnBrk="0" hangingPunct="0"/>
            <a:endParaRPr lang="en-US" sz="1000" i="1" dirty="0">
              <a:latin typeface="Times New Roman" pitchFamily="18" charset="0"/>
            </a:endParaRPr>
          </a:p>
        </p:txBody>
      </p:sp>
      <p:sp>
        <p:nvSpPr>
          <p:cNvPr id="50185" name="Rectangle 8"/>
          <p:cNvSpPr>
            <a:spLocks noChangeArrowheads="1"/>
          </p:cNvSpPr>
          <p:nvPr/>
        </p:nvSpPr>
        <p:spPr bwMode="auto">
          <a:xfrm>
            <a:off x="0" y="8685213"/>
            <a:ext cx="2970213" cy="458787"/>
          </a:xfrm>
          <a:prstGeom prst="rect">
            <a:avLst/>
          </a:prstGeom>
          <a:noFill/>
          <a:ln w="12700">
            <a:noFill/>
            <a:miter lim="800000"/>
            <a:headEnd/>
            <a:tailEnd/>
          </a:ln>
        </p:spPr>
        <p:txBody>
          <a:bodyPr wrap="none" anchor="ctr"/>
          <a:lstStyle/>
          <a:p>
            <a:endParaRPr lang="en-CA" dirty="0"/>
          </a:p>
        </p:txBody>
      </p:sp>
      <p:sp>
        <p:nvSpPr>
          <p:cNvPr id="50186" name="Rectangle 9"/>
          <p:cNvSpPr>
            <a:spLocks noChangeArrowheads="1"/>
          </p:cNvSpPr>
          <p:nvPr/>
        </p:nvSpPr>
        <p:spPr bwMode="auto">
          <a:xfrm>
            <a:off x="0" y="0"/>
            <a:ext cx="2970213" cy="455613"/>
          </a:xfrm>
          <a:prstGeom prst="rect">
            <a:avLst/>
          </a:prstGeom>
          <a:noFill/>
          <a:ln w="12700">
            <a:noFill/>
            <a:miter lim="800000"/>
            <a:headEnd/>
            <a:tailEnd/>
          </a:ln>
        </p:spPr>
        <p:txBody>
          <a:bodyPr wrap="none" anchor="ctr"/>
          <a:lstStyle/>
          <a:p>
            <a:endParaRPr lang="en-CA" dirty="0"/>
          </a:p>
        </p:txBody>
      </p:sp>
      <p:sp>
        <p:nvSpPr>
          <p:cNvPr id="50187" name="Rectangle 10"/>
          <p:cNvSpPr>
            <a:spLocks noGrp="1" noChangeArrowheads="1"/>
          </p:cNvSpPr>
          <p:nvPr>
            <p:ph type="body" idx="1"/>
          </p:nvPr>
        </p:nvSpPr>
        <p:spPr>
          <a:xfrm>
            <a:off x="912813" y="4341813"/>
            <a:ext cx="5030787" cy="4114800"/>
          </a:xfrm>
          <a:noFill/>
          <a:ln/>
        </p:spPr>
        <p:txBody>
          <a:bodyPr lIns="95250" tIns="49213" rIns="95250" bIns="49213"/>
          <a:lstStyle/>
          <a:p>
            <a:pPr eaLnBrk="1" hangingPunct="1"/>
            <a:r>
              <a:rPr lang="en-US" dirty="0" smtClean="0">
                <a:latin typeface="Arial" charset="0"/>
              </a:rPr>
              <a:t>Learning Objective: 2</a:t>
            </a:r>
          </a:p>
          <a:p>
            <a:pPr eaLnBrk="1" hangingPunct="1"/>
            <a:endParaRPr lang="en-US" dirty="0" smtClean="0">
              <a:latin typeface="Arial" charset="0"/>
            </a:endParaRPr>
          </a:p>
          <a:p>
            <a:pPr eaLnBrk="1" hangingPunct="1"/>
            <a:r>
              <a:rPr lang="en-CA" b="1" dirty="0" smtClean="0">
                <a:latin typeface="Arial" charset="0"/>
              </a:rPr>
              <a:t>Notes</a:t>
            </a:r>
          </a:p>
          <a:p>
            <a:pPr eaLnBrk="1" hangingPunct="1"/>
            <a:r>
              <a:rPr lang="en-CA" dirty="0" smtClean="0">
                <a:latin typeface="Arial" charset="0"/>
              </a:rPr>
              <a:t>Be sure to clarify and give examples of what are considered essential services.</a:t>
            </a:r>
          </a:p>
          <a:p>
            <a:pPr eaLnBrk="1" hangingPunct="1"/>
            <a:endParaRPr lang="en-CA" dirty="0" smtClean="0">
              <a:latin typeface="Arial" charset="0"/>
            </a:endParaRPr>
          </a:p>
          <a:p>
            <a:pPr eaLnBrk="1" hangingPunct="1"/>
            <a:r>
              <a:rPr lang="en-US" b="1" dirty="0" smtClean="0">
                <a:latin typeface="Arial" charset="0"/>
              </a:rPr>
              <a:t>Activities</a:t>
            </a:r>
          </a:p>
          <a:p>
            <a:pPr eaLnBrk="1" hangingPunct="1">
              <a:buFont typeface="Wingdings" pitchFamily="2" charset="2"/>
              <a:buChar char="q"/>
            </a:pPr>
            <a:r>
              <a:rPr lang="en-US" dirty="0" smtClean="0">
                <a:latin typeface="Arial" charset="0"/>
              </a:rPr>
              <a:t>Ask students in small groups to construct a list of what they consider to be “essential government” services.</a:t>
            </a:r>
            <a:endParaRPr lang="en-CA" dirty="0" smtClean="0">
              <a:latin typeface="Arial" charset="0"/>
            </a:endParaRPr>
          </a:p>
        </p:txBody>
      </p:sp>
      <p:sp>
        <p:nvSpPr>
          <p:cNvPr id="50188" name="Rectangle 11"/>
          <p:cNvSpPr>
            <a:spLocks noGrp="1" noRot="1" noChangeAspect="1" noChangeArrowheads="1" noTextEdit="1"/>
          </p:cNvSpPr>
          <p:nvPr>
            <p:ph type="sldImg"/>
          </p:nvPr>
        </p:nvSpPr>
        <p:spPr>
          <a:xfrm>
            <a:off x="1150938" y="692150"/>
            <a:ext cx="4556125" cy="3416300"/>
          </a:xfrm>
          <a:ln w="12700" cap="flat">
            <a:solidFill>
              <a:schemeClr val="tx1"/>
            </a:solidFill>
          </a:ln>
        </p:spPr>
      </p:sp>
    </p:spTree>
    <p:extLst>
      <p:ext uri="{BB962C8B-B14F-4D97-AF65-F5344CB8AC3E}">
        <p14:creationId xmlns:p14="http://schemas.microsoft.com/office/powerpoint/2010/main" xmlns="" val="35853738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p:txBody>
          <a:bodyPr/>
          <a:lstStyle/>
          <a:p>
            <a:pPr>
              <a:defRPr/>
            </a:pPr>
            <a:fld id="{C7C1A0C3-45B7-4A74-80AF-2E42BE7BD826}" type="slidenum">
              <a:rPr lang="en-US" smtClean="0"/>
              <a:pPr>
                <a:defRPr/>
              </a:pPr>
              <a:t>22</a:t>
            </a:fld>
            <a:endParaRPr lang="en-US" dirty="0" smtClean="0"/>
          </a:p>
        </p:txBody>
      </p:sp>
      <p:sp>
        <p:nvSpPr>
          <p:cNvPr id="51203" name="Rectangle 2"/>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endParaRPr lang="en-CA" dirty="0"/>
          </a:p>
        </p:txBody>
      </p:sp>
      <p:sp>
        <p:nvSpPr>
          <p:cNvPr id="51204" name="Rectangle 3"/>
          <p:cNvSpPr>
            <a:spLocks noChangeArrowheads="1"/>
          </p:cNvSpPr>
          <p:nvPr/>
        </p:nvSpPr>
        <p:spPr bwMode="auto">
          <a:xfrm>
            <a:off x="3886200" y="8686800"/>
            <a:ext cx="2971800" cy="457200"/>
          </a:xfrm>
          <a:prstGeom prst="rect">
            <a:avLst/>
          </a:prstGeom>
          <a:noFill/>
          <a:ln w="12700">
            <a:noFill/>
            <a:miter lim="800000"/>
            <a:headEnd/>
            <a:tailEnd/>
          </a:ln>
        </p:spPr>
        <p:txBody>
          <a:bodyPr lIns="19050" tIns="0" rIns="19050" bIns="0" anchor="b"/>
          <a:lstStyle/>
          <a:p>
            <a:pPr algn="r" eaLnBrk="0" hangingPunct="0"/>
            <a:endParaRPr lang="en-CA" sz="1000" i="1" dirty="0">
              <a:latin typeface="Times New Roman" pitchFamily="18" charset="0"/>
            </a:endParaRPr>
          </a:p>
        </p:txBody>
      </p:sp>
      <p:sp>
        <p:nvSpPr>
          <p:cNvPr id="51205" name="Rectangle 4"/>
          <p:cNvSpPr>
            <a:spLocks noChangeArrowheads="1"/>
          </p:cNvSpPr>
          <p:nvPr/>
        </p:nvSpPr>
        <p:spPr bwMode="auto">
          <a:xfrm>
            <a:off x="0" y="8686800"/>
            <a:ext cx="2971800" cy="457200"/>
          </a:xfrm>
          <a:prstGeom prst="rect">
            <a:avLst/>
          </a:prstGeom>
          <a:noFill/>
          <a:ln w="12700">
            <a:noFill/>
            <a:miter lim="800000"/>
            <a:headEnd/>
            <a:tailEnd/>
          </a:ln>
        </p:spPr>
        <p:txBody>
          <a:bodyPr wrap="none" anchor="ctr"/>
          <a:lstStyle/>
          <a:p>
            <a:endParaRPr lang="en-CA" dirty="0"/>
          </a:p>
        </p:txBody>
      </p:sp>
      <p:sp>
        <p:nvSpPr>
          <p:cNvPr id="51206" name="Rectangle 5"/>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endParaRPr lang="en-CA" dirty="0"/>
          </a:p>
        </p:txBody>
      </p:sp>
      <p:sp>
        <p:nvSpPr>
          <p:cNvPr id="51207" name="Rectangle 6"/>
          <p:cNvSpPr>
            <a:spLocks noChangeArrowheads="1"/>
          </p:cNvSpPr>
          <p:nvPr/>
        </p:nvSpPr>
        <p:spPr bwMode="auto">
          <a:xfrm>
            <a:off x="3886200" y="0"/>
            <a:ext cx="2971800" cy="455613"/>
          </a:xfrm>
          <a:prstGeom prst="rect">
            <a:avLst/>
          </a:prstGeom>
          <a:noFill/>
          <a:ln w="12700">
            <a:noFill/>
            <a:miter lim="800000"/>
            <a:headEnd/>
            <a:tailEnd/>
          </a:ln>
        </p:spPr>
        <p:txBody>
          <a:bodyPr wrap="none" anchor="ctr"/>
          <a:lstStyle/>
          <a:p>
            <a:endParaRPr lang="en-CA" dirty="0"/>
          </a:p>
        </p:txBody>
      </p:sp>
      <p:sp>
        <p:nvSpPr>
          <p:cNvPr id="51208" name="Rectangle 7"/>
          <p:cNvSpPr>
            <a:spLocks noChangeArrowheads="1"/>
          </p:cNvSpPr>
          <p:nvPr/>
        </p:nvSpPr>
        <p:spPr bwMode="auto">
          <a:xfrm>
            <a:off x="3886200" y="8685213"/>
            <a:ext cx="2971800" cy="458787"/>
          </a:xfrm>
          <a:prstGeom prst="rect">
            <a:avLst/>
          </a:prstGeom>
          <a:noFill/>
          <a:ln w="12700">
            <a:noFill/>
            <a:miter lim="800000"/>
            <a:headEnd/>
            <a:tailEnd/>
          </a:ln>
        </p:spPr>
        <p:txBody>
          <a:bodyPr lIns="19050" tIns="0" rIns="19050" bIns="0" anchor="b"/>
          <a:lstStyle/>
          <a:p>
            <a:pPr algn="r" defTabSz="949325" eaLnBrk="0" hangingPunct="0"/>
            <a:endParaRPr lang="en-CA" sz="1000" i="1" dirty="0">
              <a:latin typeface="Times New Roman" pitchFamily="18" charset="0"/>
            </a:endParaRPr>
          </a:p>
        </p:txBody>
      </p:sp>
      <p:sp>
        <p:nvSpPr>
          <p:cNvPr id="51209" name="Rectangle 8"/>
          <p:cNvSpPr>
            <a:spLocks noChangeArrowheads="1"/>
          </p:cNvSpPr>
          <p:nvPr/>
        </p:nvSpPr>
        <p:spPr bwMode="auto">
          <a:xfrm>
            <a:off x="0" y="8685213"/>
            <a:ext cx="2970213" cy="458787"/>
          </a:xfrm>
          <a:prstGeom prst="rect">
            <a:avLst/>
          </a:prstGeom>
          <a:noFill/>
          <a:ln w="12700">
            <a:noFill/>
            <a:miter lim="800000"/>
            <a:headEnd/>
            <a:tailEnd/>
          </a:ln>
        </p:spPr>
        <p:txBody>
          <a:bodyPr wrap="none" anchor="ctr"/>
          <a:lstStyle/>
          <a:p>
            <a:endParaRPr lang="en-CA" dirty="0"/>
          </a:p>
        </p:txBody>
      </p:sp>
      <p:sp>
        <p:nvSpPr>
          <p:cNvPr id="51210" name="Rectangle 9"/>
          <p:cNvSpPr>
            <a:spLocks noChangeArrowheads="1"/>
          </p:cNvSpPr>
          <p:nvPr/>
        </p:nvSpPr>
        <p:spPr bwMode="auto">
          <a:xfrm>
            <a:off x="0" y="0"/>
            <a:ext cx="2970213" cy="455613"/>
          </a:xfrm>
          <a:prstGeom prst="rect">
            <a:avLst/>
          </a:prstGeom>
          <a:noFill/>
          <a:ln w="12700">
            <a:noFill/>
            <a:miter lim="800000"/>
            <a:headEnd/>
            <a:tailEnd/>
          </a:ln>
        </p:spPr>
        <p:txBody>
          <a:bodyPr wrap="none" anchor="ctr"/>
          <a:lstStyle/>
          <a:p>
            <a:endParaRPr lang="en-CA" dirty="0"/>
          </a:p>
        </p:txBody>
      </p:sp>
      <p:sp>
        <p:nvSpPr>
          <p:cNvPr id="51211" name="Rectangle 10"/>
          <p:cNvSpPr>
            <a:spLocks noGrp="1" noChangeArrowheads="1"/>
          </p:cNvSpPr>
          <p:nvPr>
            <p:ph type="body" idx="1"/>
          </p:nvPr>
        </p:nvSpPr>
        <p:spPr>
          <a:xfrm>
            <a:off x="912813" y="4341813"/>
            <a:ext cx="5030787" cy="4114800"/>
          </a:xfrm>
          <a:noFill/>
          <a:ln/>
        </p:spPr>
        <p:txBody>
          <a:bodyPr lIns="95250" tIns="49213" rIns="95250" bIns="49213"/>
          <a:lstStyle/>
          <a:p>
            <a:pPr eaLnBrk="1" hangingPunct="1"/>
            <a:r>
              <a:rPr lang="en-US" dirty="0" smtClean="0">
                <a:latin typeface="Arial" charset="0"/>
              </a:rPr>
              <a:t>Learning Objective: 2</a:t>
            </a:r>
            <a:endParaRPr lang="en-CA" dirty="0" smtClean="0">
              <a:latin typeface="Arial" charset="0"/>
            </a:endParaRPr>
          </a:p>
          <a:p>
            <a:pPr eaLnBrk="1" hangingPunct="1"/>
            <a:endParaRPr lang="en-US" dirty="0" smtClean="0">
              <a:latin typeface="Arial" charset="0"/>
            </a:endParaRPr>
          </a:p>
          <a:p>
            <a:pPr eaLnBrk="1" hangingPunct="1"/>
            <a:r>
              <a:rPr lang="en-US" b="1" dirty="0" smtClean="0">
                <a:latin typeface="Arial" charset="0"/>
              </a:rPr>
              <a:t>Notes</a:t>
            </a:r>
            <a:r>
              <a:rPr lang="en-US" dirty="0" smtClean="0">
                <a:latin typeface="Arial" charset="0"/>
              </a:rPr>
              <a:t> </a:t>
            </a:r>
          </a:p>
          <a:p>
            <a:pPr eaLnBrk="1" hangingPunct="1"/>
            <a:r>
              <a:rPr lang="en-CA" dirty="0" smtClean="0">
                <a:latin typeface="Arial" charset="0"/>
              </a:rPr>
              <a:t>In a market economy:</a:t>
            </a:r>
          </a:p>
          <a:p>
            <a:pPr eaLnBrk="1" hangingPunct="1">
              <a:spcBef>
                <a:spcPct val="20000"/>
              </a:spcBef>
              <a:buClr>
                <a:schemeClr val="tx1"/>
              </a:buClr>
              <a:buSzPct val="75000"/>
              <a:buFontTx/>
              <a:buChar char="•"/>
            </a:pPr>
            <a:r>
              <a:rPr lang="en-CA" dirty="0" smtClean="0">
                <a:latin typeface="Arial" charset="0"/>
              </a:rPr>
              <a:t> </a:t>
            </a:r>
            <a:r>
              <a:rPr lang="en-CA" b="1" u="sng" dirty="0" smtClean="0">
                <a:latin typeface="Arial" charset="0"/>
              </a:rPr>
              <a:t>Demand</a:t>
            </a:r>
            <a:r>
              <a:rPr lang="en-CA" dirty="0" smtClean="0">
                <a:latin typeface="Arial" charset="0"/>
              </a:rPr>
              <a:t> is willingness of consumers to buy a product or service</a:t>
            </a:r>
          </a:p>
          <a:p>
            <a:pPr eaLnBrk="1" hangingPunct="1">
              <a:spcBef>
                <a:spcPct val="20000"/>
              </a:spcBef>
              <a:buClr>
                <a:schemeClr val="tx1"/>
              </a:buClr>
              <a:buSzPct val="75000"/>
              <a:buFontTx/>
              <a:buChar char="•"/>
            </a:pPr>
            <a:r>
              <a:rPr lang="en-CA" dirty="0" smtClean="0">
                <a:latin typeface="Arial" charset="0"/>
              </a:rPr>
              <a:t> </a:t>
            </a:r>
            <a:r>
              <a:rPr lang="en-CA" b="1" u="sng" dirty="0" smtClean="0">
                <a:latin typeface="Arial" charset="0"/>
              </a:rPr>
              <a:t>Supply</a:t>
            </a:r>
            <a:r>
              <a:rPr lang="en-CA" dirty="0" smtClean="0">
                <a:latin typeface="Arial" charset="0"/>
              </a:rPr>
              <a:t> is the willingness and ability of producers to sell the product or service</a:t>
            </a:r>
          </a:p>
          <a:p>
            <a:pPr eaLnBrk="1" hangingPunct="1"/>
            <a:r>
              <a:rPr lang="en-CA" dirty="0" smtClean="0">
                <a:latin typeface="Arial" charset="0"/>
              </a:rPr>
              <a:t>The issue of supply and demand is further discussed in additional slides for this chapter, and in the discussion of supply, demand, and price determination in the text.</a:t>
            </a:r>
          </a:p>
          <a:p>
            <a:pPr eaLnBrk="1" hangingPunct="1"/>
            <a:r>
              <a:rPr lang="en-CA" dirty="0" smtClean="0">
                <a:latin typeface="Arial" charset="0"/>
              </a:rPr>
              <a:t>The issue of choice, ability and interest are all freedoms which students identify with.  They tend to approach this from a very strong cultural bias.  Through discussion construct a table on the board illustrating the strengths of living in a planned, vs. a market, economy.  Force them to list strengths and weaknesses of both systems.  </a:t>
            </a:r>
            <a:endParaRPr lang="en-US" dirty="0" smtClean="0">
              <a:latin typeface="Arial" charset="0"/>
            </a:endParaRPr>
          </a:p>
          <a:p>
            <a:pPr eaLnBrk="1" hangingPunct="1"/>
            <a:endParaRPr lang="en-US" dirty="0" smtClean="0">
              <a:latin typeface="Arial" charset="0"/>
            </a:endParaRPr>
          </a:p>
          <a:p>
            <a:pPr eaLnBrk="1" hangingPunct="1"/>
            <a:r>
              <a:rPr lang="en-US" b="1" dirty="0" smtClean="0">
                <a:latin typeface="Arial" charset="0"/>
              </a:rPr>
              <a:t>Activities</a:t>
            </a:r>
            <a:endParaRPr lang="en-CA" b="1" dirty="0" smtClean="0">
              <a:latin typeface="Arial" charset="0"/>
            </a:endParaRPr>
          </a:p>
          <a:p>
            <a:pPr eaLnBrk="1" hangingPunct="1">
              <a:buFont typeface="Wingdings" pitchFamily="2" charset="2"/>
              <a:buChar char="q"/>
            </a:pPr>
            <a:r>
              <a:rPr lang="en-CA" dirty="0" smtClean="0">
                <a:latin typeface="Arial" charset="0"/>
              </a:rPr>
              <a:t>Questions for Analysis # 2</a:t>
            </a:r>
          </a:p>
        </p:txBody>
      </p:sp>
      <p:sp>
        <p:nvSpPr>
          <p:cNvPr id="51212" name="Rectangle 11"/>
          <p:cNvSpPr>
            <a:spLocks noGrp="1" noRot="1" noChangeAspect="1" noChangeArrowheads="1" noTextEdit="1"/>
          </p:cNvSpPr>
          <p:nvPr>
            <p:ph type="sldImg"/>
          </p:nvPr>
        </p:nvSpPr>
        <p:spPr>
          <a:xfrm>
            <a:off x="1150938" y="692150"/>
            <a:ext cx="4556125" cy="3416300"/>
          </a:xfrm>
          <a:ln w="12700" cap="flat">
            <a:solidFill>
              <a:schemeClr val="tx1"/>
            </a:solidFill>
          </a:ln>
        </p:spPr>
      </p:sp>
    </p:spTree>
    <p:extLst>
      <p:ext uri="{BB962C8B-B14F-4D97-AF65-F5344CB8AC3E}">
        <p14:creationId xmlns:p14="http://schemas.microsoft.com/office/powerpoint/2010/main" xmlns="" val="24073100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p:txBody>
          <a:bodyPr/>
          <a:lstStyle/>
          <a:p>
            <a:pPr>
              <a:defRPr/>
            </a:pPr>
            <a:fld id="{5A6CFE68-6179-425D-90EA-5741E4E433ED}" type="slidenum">
              <a:rPr lang="en-US" smtClean="0"/>
              <a:pPr>
                <a:defRPr/>
              </a:pPr>
              <a:t>23</a:t>
            </a:fld>
            <a:endParaRPr lang="en-US" dirty="0" smtClean="0"/>
          </a:p>
        </p:txBody>
      </p:sp>
      <p:sp>
        <p:nvSpPr>
          <p:cNvPr id="52227" name="Rectangle 2"/>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endParaRPr lang="en-CA" dirty="0"/>
          </a:p>
        </p:txBody>
      </p:sp>
      <p:sp>
        <p:nvSpPr>
          <p:cNvPr id="52228" name="Rectangle 3"/>
          <p:cNvSpPr>
            <a:spLocks noChangeArrowheads="1"/>
          </p:cNvSpPr>
          <p:nvPr/>
        </p:nvSpPr>
        <p:spPr bwMode="auto">
          <a:xfrm>
            <a:off x="3886200" y="8686800"/>
            <a:ext cx="2971800" cy="457200"/>
          </a:xfrm>
          <a:prstGeom prst="rect">
            <a:avLst/>
          </a:prstGeom>
          <a:noFill/>
          <a:ln w="12700">
            <a:noFill/>
            <a:miter lim="800000"/>
            <a:headEnd/>
            <a:tailEnd/>
          </a:ln>
        </p:spPr>
        <p:txBody>
          <a:bodyPr lIns="19050" tIns="0" rIns="19050" bIns="0" anchor="b"/>
          <a:lstStyle/>
          <a:p>
            <a:pPr algn="r" eaLnBrk="0" hangingPunct="0"/>
            <a:endParaRPr lang="en-CA" sz="1000" i="1" dirty="0">
              <a:latin typeface="Times New Roman" pitchFamily="18" charset="0"/>
            </a:endParaRPr>
          </a:p>
        </p:txBody>
      </p:sp>
      <p:sp>
        <p:nvSpPr>
          <p:cNvPr id="52229" name="Rectangle 4"/>
          <p:cNvSpPr>
            <a:spLocks noChangeArrowheads="1"/>
          </p:cNvSpPr>
          <p:nvPr/>
        </p:nvSpPr>
        <p:spPr bwMode="auto">
          <a:xfrm>
            <a:off x="0" y="8686800"/>
            <a:ext cx="2971800" cy="457200"/>
          </a:xfrm>
          <a:prstGeom prst="rect">
            <a:avLst/>
          </a:prstGeom>
          <a:noFill/>
          <a:ln w="12700">
            <a:noFill/>
            <a:miter lim="800000"/>
            <a:headEnd/>
            <a:tailEnd/>
          </a:ln>
        </p:spPr>
        <p:txBody>
          <a:bodyPr wrap="none" anchor="ctr"/>
          <a:lstStyle/>
          <a:p>
            <a:endParaRPr lang="en-CA" dirty="0"/>
          </a:p>
        </p:txBody>
      </p:sp>
      <p:sp>
        <p:nvSpPr>
          <p:cNvPr id="52230" name="Rectangle 5"/>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endParaRPr lang="en-CA" dirty="0"/>
          </a:p>
        </p:txBody>
      </p:sp>
      <p:sp>
        <p:nvSpPr>
          <p:cNvPr id="52231" name="Rectangle 6"/>
          <p:cNvSpPr>
            <a:spLocks noChangeArrowheads="1"/>
          </p:cNvSpPr>
          <p:nvPr/>
        </p:nvSpPr>
        <p:spPr bwMode="auto">
          <a:xfrm>
            <a:off x="3886200" y="0"/>
            <a:ext cx="2971800" cy="455613"/>
          </a:xfrm>
          <a:prstGeom prst="rect">
            <a:avLst/>
          </a:prstGeom>
          <a:noFill/>
          <a:ln w="12700">
            <a:noFill/>
            <a:miter lim="800000"/>
            <a:headEnd/>
            <a:tailEnd/>
          </a:ln>
        </p:spPr>
        <p:txBody>
          <a:bodyPr wrap="none" anchor="ctr"/>
          <a:lstStyle/>
          <a:p>
            <a:endParaRPr lang="en-CA" dirty="0"/>
          </a:p>
        </p:txBody>
      </p:sp>
      <p:sp>
        <p:nvSpPr>
          <p:cNvPr id="52232" name="Rectangle 7"/>
          <p:cNvSpPr>
            <a:spLocks noChangeArrowheads="1"/>
          </p:cNvSpPr>
          <p:nvPr/>
        </p:nvSpPr>
        <p:spPr bwMode="auto">
          <a:xfrm>
            <a:off x="3886200" y="8685213"/>
            <a:ext cx="2971800" cy="458787"/>
          </a:xfrm>
          <a:prstGeom prst="rect">
            <a:avLst/>
          </a:prstGeom>
          <a:noFill/>
          <a:ln w="12700">
            <a:noFill/>
            <a:miter lim="800000"/>
            <a:headEnd/>
            <a:tailEnd/>
          </a:ln>
        </p:spPr>
        <p:txBody>
          <a:bodyPr lIns="19050" tIns="0" rIns="19050" bIns="0" anchor="b"/>
          <a:lstStyle/>
          <a:p>
            <a:pPr algn="r" defTabSz="949325" eaLnBrk="0" hangingPunct="0"/>
            <a:endParaRPr lang="en-CA" sz="1000" i="1" dirty="0">
              <a:latin typeface="Times New Roman" pitchFamily="18" charset="0"/>
            </a:endParaRPr>
          </a:p>
        </p:txBody>
      </p:sp>
      <p:sp>
        <p:nvSpPr>
          <p:cNvPr id="52233" name="Rectangle 8"/>
          <p:cNvSpPr>
            <a:spLocks noChangeArrowheads="1"/>
          </p:cNvSpPr>
          <p:nvPr/>
        </p:nvSpPr>
        <p:spPr bwMode="auto">
          <a:xfrm>
            <a:off x="0" y="8685213"/>
            <a:ext cx="2970213" cy="458787"/>
          </a:xfrm>
          <a:prstGeom prst="rect">
            <a:avLst/>
          </a:prstGeom>
          <a:noFill/>
          <a:ln w="12700">
            <a:noFill/>
            <a:miter lim="800000"/>
            <a:headEnd/>
            <a:tailEnd/>
          </a:ln>
        </p:spPr>
        <p:txBody>
          <a:bodyPr wrap="none" anchor="ctr"/>
          <a:lstStyle/>
          <a:p>
            <a:endParaRPr lang="en-CA" dirty="0"/>
          </a:p>
        </p:txBody>
      </p:sp>
      <p:sp>
        <p:nvSpPr>
          <p:cNvPr id="52234" name="Rectangle 9"/>
          <p:cNvSpPr>
            <a:spLocks noChangeArrowheads="1"/>
          </p:cNvSpPr>
          <p:nvPr/>
        </p:nvSpPr>
        <p:spPr bwMode="auto">
          <a:xfrm>
            <a:off x="0" y="0"/>
            <a:ext cx="2970213" cy="455613"/>
          </a:xfrm>
          <a:prstGeom prst="rect">
            <a:avLst/>
          </a:prstGeom>
          <a:noFill/>
          <a:ln w="12700">
            <a:noFill/>
            <a:miter lim="800000"/>
            <a:headEnd/>
            <a:tailEnd/>
          </a:ln>
        </p:spPr>
        <p:txBody>
          <a:bodyPr wrap="none" anchor="ctr"/>
          <a:lstStyle/>
          <a:p>
            <a:endParaRPr lang="en-CA" dirty="0"/>
          </a:p>
        </p:txBody>
      </p:sp>
      <p:sp>
        <p:nvSpPr>
          <p:cNvPr id="52235" name="Rectangle 10"/>
          <p:cNvSpPr>
            <a:spLocks noGrp="1" noChangeArrowheads="1"/>
          </p:cNvSpPr>
          <p:nvPr>
            <p:ph type="body" idx="1"/>
          </p:nvPr>
        </p:nvSpPr>
        <p:spPr>
          <a:xfrm>
            <a:off x="912813" y="4341813"/>
            <a:ext cx="5030787" cy="4114800"/>
          </a:xfrm>
          <a:noFill/>
          <a:ln/>
        </p:spPr>
        <p:txBody>
          <a:bodyPr lIns="95250" tIns="49213" rIns="95250" bIns="49213"/>
          <a:lstStyle/>
          <a:p>
            <a:pPr eaLnBrk="1" hangingPunct="1"/>
            <a:r>
              <a:rPr lang="en-US" dirty="0" smtClean="0">
                <a:latin typeface="Arial" charset="0"/>
              </a:rPr>
              <a:t>Learning Objective: 2</a:t>
            </a:r>
            <a:endParaRPr lang="en-CA" dirty="0" smtClean="0">
              <a:latin typeface="Arial" charset="0"/>
            </a:endParaRPr>
          </a:p>
          <a:p>
            <a:pPr eaLnBrk="1" hangingPunct="1"/>
            <a:endParaRPr lang="en-CA" dirty="0" smtClean="0">
              <a:latin typeface="Arial" charset="0"/>
            </a:endParaRPr>
          </a:p>
          <a:p>
            <a:pPr eaLnBrk="1" hangingPunct="1"/>
            <a:r>
              <a:rPr lang="en-CA" b="1" dirty="0" smtClean="0">
                <a:latin typeface="Arial" charset="0"/>
              </a:rPr>
              <a:t>Notes</a:t>
            </a:r>
          </a:p>
          <a:p>
            <a:pPr eaLnBrk="1" hangingPunct="1">
              <a:spcBef>
                <a:spcPct val="20000"/>
              </a:spcBef>
              <a:buClr>
                <a:schemeClr val="tx1"/>
              </a:buClr>
              <a:buSzPct val="75000"/>
              <a:buFontTx/>
              <a:buChar char="•"/>
            </a:pPr>
            <a:r>
              <a:rPr lang="en-CA" dirty="0" smtClean="0">
                <a:latin typeface="Arial" charset="0"/>
              </a:rPr>
              <a:t> China is encouraging entrepreneurial activity</a:t>
            </a:r>
          </a:p>
          <a:p>
            <a:pPr eaLnBrk="1" hangingPunct="1">
              <a:spcBef>
                <a:spcPct val="20000"/>
              </a:spcBef>
              <a:buClr>
                <a:schemeClr val="tx1"/>
              </a:buClr>
              <a:buSzPct val="75000"/>
              <a:buFontTx/>
              <a:buChar char="•"/>
            </a:pPr>
            <a:r>
              <a:rPr lang="en-CA" dirty="0" smtClean="0">
                <a:latin typeface="Arial" charset="0"/>
              </a:rPr>
              <a:t> Russia has returned to a non-communist regime</a:t>
            </a:r>
          </a:p>
          <a:p>
            <a:pPr eaLnBrk="1" hangingPunct="1">
              <a:spcBef>
                <a:spcPct val="20000"/>
              </a:spcBef>
              <a:buClr>
                <a:schemeClr val="tx1"/>
              </a:buClr>
              <a:buSzPct val="75000"/>
              <a:buFontTx/>
              <a:buChar char="•"/>
            </a:pPr>
            <a:r>
              <a:rPr lang="en-CA" dirty="0" smtClean="0">
                <a:latin typeface="Arial" charset="0"/>
              </a:rPr>
              <a:t> In Canada, many “necessities” or “essential services” are supplied by the state</a:t>
            </a:r>
            <a:endParaRPr lang="en-CA" dirty="0" smtClean="0">
              <a:solidFill>
                <a:srgbClr val="FFFFFF"/>
              </a:solidFill>
              <a:latin typeface="Arial" charset="0"/>
            </a:endParaRPr>
          </a:p>
          <a:p>
            <a:pPr eaLnBrk="1" hangingPunct="1"/>
            <a:endParaRPr lang="en-CA" dirty="0" smtClean="0">
              <a:latin typeface="Arial" charset="0"/>
            </a:endParaRPr>
          </a:p>
          <a:p>
            <a:pPr eaLnBrk="1" hangingPunct="1"/>
            <a:r>
              <a:rPr lang="en-CA" b="1" dirty="0" smtClean="0">
                <a:latin typeface="Arial" charset="0"/>
              </a:rPr>
              <a:t>Activities  </a:t>
            </a:r>
          </a:p>
          <a:p>
            <a:pPr eaLnBrk="1" hangingPunct="1">
              <a:buFont typeface="Wingdings" pitchFamily="2" charset="2"/>
              <a:buChar char="q"/>
            </a:pPr>
            <a:r>
              <a:rPr lang="en-CA" dirty="0" smtClean="0">
                <a:latin typeface="Arial" charset="0"/>
              </a:rPr>
              <a:t>Have students analyze the Canadian government system. This is a mixed economy. Let them indicate which aspects of the economic system are controlled by government.  </a:t>
            </a:r>
          </a:p>
          <a:p>
            <a:pPr eaLnBrk="1" hangingPunct="1">
              <a:buFont typeface="Wingdings" pitchFamily="2" charset="2"/>
              <a:buChar char="q"/>
            </a:pPr>
            <a:r>
              <a:rPr lang="en-CA" dirty="0" smtClean="0">
                <a:latin typeface="Arial" charset="0"/>
              </a:rPr>
              <a:t>Expand on the first activity by having students compare Canada’s level of government regulation with that of the United States. Then, let them describe which system is more socialistic, capitalistic, etc.</a:t>
            </a:r>
          </a:p>
          <a:p>
            <a:pPr eaLnBrk="1" hangingPunct="1">
              <a:buFont typeface="Wingdings" pitchFamily="2" charset="2"/>
              <a:buChar char="q"/>
            </a:pPr>
            <a:r>
              <a:rPr lang="en-CA" dirty="0" smtClean="0">
                <a:latin typeface="Arial" charset="0"/>
              </a:rPr>
              <a:t>Using the Internet, have students work in small groups to create a list of companies that have been </a:t>
            </a:r>
            <a:r>
              <a:rPr lang="en-CA" b="1" u="sng" dirty="0" smtClean="0">
                <a:latin typeface="Arial" charset="0"/>
              </a:rPr>
              <a:t>privatized</a:t>
            </a:r>
            <a:r>
              <a:rPr lang="en-CA" dirty="0" smtClean="0">
                <a:latin typeface="Arial" charset="0"/>
              </a:rPr>
              <a:t>,  and industries that have been </a:t>
            </a:r>
            <a:r>
              <a:rPr lang="en-CA" b="1" u="sng" dirty="0" smtClean="0">
                <a:latin typeface="Arial" charset="0"/>
              </a:rPr>
              <a:t>deregulated</a:t>
            </a:r>
            <a:r>
              <a:rPr lang="en-CA" dirty="0" smtClean="0">
                <a:latin typeface="Arial" charset="0"/>
              </a:rPr>
              <a:t> in the past 10-20 years.</a:t>
            </a:r>
          </a:p>
          <a:p>
            <a:pPr eaLnBrk="1" hangingPunct="1"/>
            <a:endParaRPr lang="en-CA" dirty="0" smtClean="0">
              <a:latin typeface="Arial" charset="0"/>
            </a:endParaRPr>
          </a:p>
        </p:txBody>
      </p:sp>
      <p:sp>
        <p:nvSpPr>
          <p:cNvPr id="52236" name="Rectangle 11"/>
          <p:cNvSpPr>
            <a:spLocks noGrp="1" noRot="1" noChangeAspect="1" noChangeArrowheads="1" noTextEdit="1"/>
          </p:cNvSpPr>
          <p:nvPr>
            <p:ph type="sldImg"/>
          </p:nvPr>
        </p:nvSpPr>
        <p:spPr>
          <a:xfrm>
            <a:off x="1150938" y="692150"/>
            <a:ext cx="4556125" cy="3416300"/>
          </a:xfrm>
          <a:ln w="12700" cap="flat">
            <a:solidFill>
              <a:schemeClr val="tx1"/>
            </a:solidFill>
          </a:ln>
        </p:spPr>
      </p:sp>
    </p:spTree>
    <p:extLst>
      <p:ext uri="{BB962C8B-B14F-4D97-AF65-F5344CB8AC3E}">
        <p14:creationId xmlns:p14="http://schemas.microsoft.com/office/powerpoint/2010/main" xmlns="" val="38567710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p:txBody>
          <a:bodyPr/>
          <a:lstStyle/>
          <a:p>
            <a:pPr>
              <a:defRPr/>
            </a:pPr>
            <a:fld id="{07B68E68-346D-4FF7-B00A-1217DDBB1582}" type="slidenum">
              <a:rPr lang="en-US" smtClean="0"/>
              <a:pPr>
                <a:defRPr/>
              </a:pPr>
              <a:t>24</a:t>
            </a:fld>
            <a:endParaRPr lang="en-US" dirty="0" smtClean="0"/>
          </a:p>
        </p:txBody>
      </p:sp>
      <p:sp>
        <p:nvSpPr>
          <p:cNvPr id="50179" name="Rectangle 2"/>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endParaRPr lang="en-CA" dirty="0"/>
          </a:p>
        </p:txBody>
      </p:sp>
      <p:sp>
        <p:nvSpPr>
          <p:cNvPr id="50180" name="Rectangle 3"/>
          <p:cNvSpPr>
            <a:spLocks noChangeArrowheads="1"/>
          </p:cNvSpPr>
          <p:nvPr/>
        </p:nvSpPr>
        <p:spPr bwMode="auto">
          <a:xfrm>
            <a:off x="3886200" y="8686800"/>
            <a:ext cx="2971800" cy="457200"/>
          </a:xfrm>
          <a:prstGeom prst="rect">
            <a:avLst/>
          </a:prstGeom>
          <a:noFill/>
          <a:ln w="12700">
            <a:noFill/>
            <a:miter lim="800000"/>
            <a:headEnd/>
            <a:tailEnd/>
          </a:ln>
        </p:spPr>
        <p:txBody>
          <a:bodyPr lIns="19050" tIns="0" rIns="19050" bIns="0" anchor="b"/>
          <a:lstStyle/>
          <a:p>
            <a:pPr algn="r" eaLnBrk="0" hangingPunct="0"/>
            <a:endParaRPr lang="en-CA" sz="1000" i="1" dirty="0">
              <a:latin typeface="Times New Roman" pitchFamily="18" charset="0"/>
            </a:endParaRPr>
          </a:p>
        </p:txBody>
      </p:sp>
      <p:sp>
        <p:nvSpPr>
          <p:cNvPr id="50181" name="Rectangle 4"/>
          <p:cNvSpPr>
            <a:spLocks noChangeArrowheads="1"/>
          </p:cNvSpPr>
          <p:nvPr/>
        </p:nvSpPr>
        <p:spPr bwMode="auto">
          <a:xfrm>
            <a:off x="0" y="8686800"/>
            <a:ext cx="2971800" cy="457200"/>
          </a:xfrm>
          <a:prstGeom prst="rect">
            <a:avLst/>
          </a:prstGeom>
          <a:noFill/>
          <a:ln w="12700">
            <a:noFill/>
            <a:miter lim="800000"/>
            <a:headEnd/>
            <a:tailEnd/>
          </a:ln>
        </p:spPr>
        <p:txBody>
          <a:bodyPr wrap="none" anchor="ctr"/>
          <a:lstStyle/>
          <a:p>
            <a:endParaRPr lang="en-CA" dirty="0"/>
          </a:p>
        </p:txBody>
      </p:sp>
      <p:sp>
        <p:nvSpPr>
          <p:cNvPr id="50182" name="Rectangle 5"/>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endParaRPr lang="en-CA" dirty="0"/>
          </a:p>
        </p:txBody>
      </p:sp>
      <p:sp>
        <p:nvSpPr>
          <p:cNvPr id="50183" name="Rectangle 6"/>
          <p:cNvSpPr>
            <a:spLocks noChangeArrowheads="1"/>
          </p:cNvSpPr>
          <p:nvPr/>
        </p:nvSpPr>
        <p:spPr bwMode="auto">
          <a:xfrm>
            <a:off x="3886200" y="0"/>
            <a:ext cx="2971800" cy="455613"/>
          </a:xfrm>
          <a:prstGeom prst="rect">
            <a:avLst/>
          </a:prstGeom>
          <a:noFill/>
          <a:ln w="12700">
            <a:noFill/>
            <a:miter lim="800000"/>
            <a:headEnd/>
            <a:tailEnd/>
          </a:ln>
        </p:spPr>
        <p:txBody>
          <a:bodyPr wrap="none" anchor="ctr"/>
          <a:lstStyle/>
          <a:p>
            <a:endParaRPr lang="en-CA" dirty="0"/>
          </a:p>
        </p:txBody>
      </p:sp>
      <p:sp>
        <p:nvSpPr>
          <p:cNvPr id="50184" name="Rectangle 7"/>
          <p:cNvSpPr>
            <a:spLocks noChangeArrowheads="1"/>
          </p:cNvSpPr>
          <p:nvPr/>
        </p:nvSpPr>
        <p:spPr bwMode="auto">
          <a:xfrm>
            <a:off x="3886200" y="8685213"/>
            <a:ext cx="2971800" cy="458787"/>
          </a:xfrm>
          <a:prstGeom prst="rect">
            <a:avLst/>
          </a:prstGeom>
          <a:noFill/>
          <a:ln w="12700">
            <a:noFill/>
            <a:miter lim="800000"/>
            <a:headEnd/>
            <a:tailEnd/>
          </a:ln>
        </p:spPr>
        <p:txBody>
          <a:bodyPr lIns="19050" tIns="0" rIns="19050" bIns="0" anchor="b"/>
          <a:lstStyle/>
          <a:p>
            <a:pPr algn="r" defTabSz="949325" eaLnBrk="0" hangingPunct="0"/>
            <a:endParaRPr lang="en-CA" sz="1000" i="1" dirty="0">
              <a:latin typeface="Times New Roman" pitchFamily="18" charset="0"/>
            </a:endParaRPr>
          </a:p>
        </p:txBody>
      </p:sp>
      <p:sp>
        <p:nvSpPr>
          <p:cNvPr id="50185" name="Rectangle 8"/>
          <p:cNvSpPr>
            <a:spLocks noChangeArrowheads="1"/>
          </p:cNvSpPr>
          <p:nvPr/>
        </p:nvSpPr>
        <p:spPr bwMode="auto">
          <a:xfrm>
            <a:off x="0" y="8685213"/>
            <a:ext cx="2970213" cy="458787"/>
          </a:xfrm>
          <a:prstGeom prst="rect">
            <a:avLst/>
          </a:prstGeom>
          <a:noFill/>
          <a:ln w="12700">
            <a:noFill/>
            <a:miter lim="800000"/>
            <a:headEnd/>
            <a:tailEnd/>
          </a:ln>
        </p:spPr>
        <p:txBody>
          <a:bodyPr wrap="none" anchor="ctr"/>
          <a:lstStyle/>
          <a:p>
            <a:endParaRPr lang="en-CA" dirty="0"/>
          </a:p>
        </p:txBody>
      </p:sp>
      <p:sp>
        <p:nvSpPr>
          <p:cNvPr id="50186" name="Rectangle 9"/>
          <p:cNvSpPr>
            <a:spLocks noChangeArrowheads="1"/>
          </p:cNvSpPr>
          <p:nvPr/>
        </p:nvSpPr>
        <p:spPr bwMode="auto">
          <a:xfrm>
            <a:off x="0" y="0"/>
            <a:ext cx="2970213" cy="455613"/>
          </a:xfrm>
          <a:prstGeom prst="rect">
            <a:avLst/>
          </a:prstGeom>
          <a:noFill/>
          <a:ln w="12700">
            <a:noFill/>
            <a:miter lim="800000"/>
            <a:headEnd/>
            <a:tailEnd/>
          </a:ln>
        </p:spPr>
        <p:txBody>
          <a:bodyPr wrap="none" anchor="ctr"/>
          <a:lstStyle/>
          <a:p>
            <a:endParaRPr lang="en-CA" dirty="0"/>
          </a:p>
        </p:txBody>
      </p:sp>
      <p:sp>
        <p:nvSpPr>
          <p:cNvPr id="50187" name="Rectangle 10"/>
          <p:cNvSpPr>
            <a:spLocks noChangeArrowheads="1"/>
          </p:cNvSpPr>
          <p:nvPr/>
        </p:nvSpPr>
        <p:spPr bwMode="auto">
          <a:xfrm>
            <a:off x="3886200" y="0"/>
            <a:ext cx="2971800" cy="454025"/>
          </a:xfrm>
          <a:prstGeom prst="rect">
            <a:avLst/>
          </a:prstGeom>
          <a:noFill/>
          <a:ln w="12700">
            <a:noFill/>
            <a:miter lim="800000"/>
            <a:headEnd/>
            <a:tailEnd/>
          </a:ln>
        </p:spPr>
        <p:txBody>
          <a:bodyPr wrap="none" anchor="ctr"/>
          <a:lstStyle/>
          <a:p>
            <a:endParaRPr lang="en-CA" dirty="0"/>
          </a:p>
        </p:txBody>
      </p:sp>
      <p:sp>
        <p:nvSpPr>
          <p:cNvPr id="50188" name="Rectangle 11"/>
          <p:cNvSpPr>
            <a:spLocks noChangeArrowheads="1"/>
          </p:cNvSpPr>
          <p:nvPr/>
        </p:nvSpPr>
        <p:spPr bwMode="auto">
          <a:xfrm>
            <a:off x="3886200" y="8683625"/>
            <a:ext cx="2971800" cy="460375"/>
          </a:xfrm>
          <a:prstGeom prst="rect">
            <a:avLst/>
          </a:prstGeom>
          <a:noFill/>
          <a:ln w="12700">
            <a:noFill/>
            <a:miter lim="800000"/>
            <a:headEnd/>
            <a:tailEnd/>
          </a:ln>
        </p:spPr>
        <p:txBody>
          <a:bodyPr lIns="19050" tIns="0" rIns="19050" bIns="0" anchor="b"/>
          <a:lstStyle/>
          <a:p>
            <a:pPr algn="r" defTabSz="987425" eaLnBrk="0" hangingPunct="0"/>
            <a:endParaRPr lang="en-CA" sz="1000" i="1" dirty="0">
              <a:latin typeface="Times New Roman" pitchFamily="18" charset="0"/>
            </a:endParaRPr>
          </a:p>
        </p:txBody>
      </p:sp>
      <p:sp>
        <p:nvSpPr>
          <p:cNvPr id="50189" name="Rectangle 12"/>
          <p:cNvSpPr>
            <a:spLocks noChangeArrowheads="1"/>
          </p:cNvSpPr>
          <p:nvPr/>
        </p:nvSpPr>
        <p:spPr bwMode="auto">
          <a:xfrm>
            <a:off x="0" y="8683625"/>
            <a:ext cx="2968625" cy="460375"/>
          </a:xfrm>
          <a:prstGeom prst="rect">
            <a:avLst/>
          </a:prstGeom>
          <a:noFill/>
          <a:ln w="12700">
            <a:noFill/>
            <a:miter lim="800000"/>
            <a:headEnd/>
            <a:tailEnd/>
          </a:ln>
        </p:spPr>
        <p:txBody>
          <a:bodyPr wrap="none" anchor="ctr"/>
          <a:lstStyle/>
          <a:p>
            <a:endParaRPr lang="en-CA" dirty="0"/>
          </a:p>
        </p:txBody>
      </p:sp>
      <p:sp>
        <p:nvSpPr>
          <p:cNvPr id="50190" name="Rectangle 13"/>
          <p:cNvSpPr>
            <a:spLocks noChangeArrowheads="1"/>
          </p:cNvSpPr>
          <p:nvPr/>
        </p:nvSpPr>
        <p:spPr bwMode="auto">
          <a:xfrm>
            <a:off x="0" y="0"/>
            <a:ext cx="2968625" cy="454025"/>
          </a:xfrm>
          <a:prstGeom prst="rect">
            <a:avLst/>
          </a:prstGeom>
          <a:noFill/>
          <a:ln w="12700">
            <a:noFill/>
            <a:miter lim="800000"/>
            <a:headEnd/>
            <a:tailEnd/>
          </a:ln>
        </p:spPr>
        <p:txBody>
          <a:bodyPr wrap="none" anchor="ctr"/>
          <a:lstStyle/>
          <a:p>
            <a:endParaRPr lang="en-CA" dirty="0"/>
          </a:p>
        </p:txBody>
      </p:sp>
      <p:sp>
        <p:nvSpPr>
          <p:cNvPr id="50191" name="Rectangle 14"/>
          <p:cNvSpPr>
            <a:spLocks noGrp="1" noChangeArrowheads="1"/>
          </p:cNvSpPr>
          <p:nvPr>
            <p:ph type="body" idx="1"/>
          </p:nvPr>
        </p:nvSpPr>
        <p:spPr>
          <a:xfrm>
            <a:off x="228600" y="4340225"/>
            <a:ext cx="6324600" cy="4575175"/>
          </a:xfrm>
          <a:noFill/>
          <a:ln/>
        </p:spPr>
        <p:txBody>
          <a:bodyPr lIns="96838" tIns="50800" rIns="96838" bIns="50800"/>
          <a:lstStyle/>
          <a:p>
            <a:pPr eaLnBrk="1" hangingPunct="1"/>
            <a:r>
              <a:rPr lang="en-US" dirty="0" smtClean="0">
                <a:latin typeface="Arial" charset="0"/>
              </a:rPr>
              <a:t>Learning Objective: 2</a:t>
            </a:r>
            <a:endParaRPr lang="en-CA" dirty="0" smtClean="0">
              <a:latin typeface="Arial" charset="0"/>
            </a:endParaRPr>
          </a:p>
          <a:p>
            <a:pPr eaLnBrk="1" hangingPunct="1"/>
            <a:endParaRPr lang="en-CA" dirty="0" smtClean="0">
              <a:latin typeface="Arial" charset="0"/>
            </a:endParaRPr>
          </a:p>
          <a:p>
            <a:pPr eaLnBrk="1" hangingPunct="1"/>
            <a:r>
              <a:rPr lang="en-CA" b="1" dirty="0" smtClean="0">
                <a:latin typeface="Arial" charset="0"/>
              </a:rPr>
              <a:t>Notes</a:t>
            </a:r>
          </a:p>
          <a:p>
            <a:pPr eaLnBrk="1" hangingPunct="1"/>
            <a:r>
              <a:rPr lang="en-CA" b="1" u="sng" dirty="0" smtClean="0">
                <a:latin typeface="Arial" charset="0"/>
              </a:rPr>
              <a:t>Lobbyists</a:t>
            </a:r>
            <a:r>
              <a:rPr lang="en-CA" dirty="0" smtClean="0">
                <a:latin typeface="Arial" charset="0"/>
              </a:rPr>
              <a:t> are individuals or organizations whose job is to influence key policymakers to make decisions which favour their clients. Lobbyists must be registered in order to do business in Canada. Lobbyists use personal persuasion as well as advertising to accomplish their objectives.</a:t>
            </a:r>
          </a:p>
          <a:p>
            <a:pPr eaLnBrk="1" hangingPunct="1"/>
            <a:endParaRPr lang="en-CA" dirty="0" smtClean="0">
              <a:latin typeface="Arial" charset="0"/>
            </a:endParaRPr>
          </a:p>
          <a:p>
            <a:pPr eaLnBrk="1" hangingPunct="1"/>
            <a:r>
              <a:rPr lang="en-CA" b="1" u="sng" dirty="0" smtClean="0">
                <a:latin typeface="Arial" charset="0"/>
              </a:rPr>
              <a:t>Trade associations</a:t>
            </a:r>
            <a:r>
              <a:rPr lang="en-CA" dirty="0" smtClean="0">
                <a:latin typeface="Arial" charset="0"/>
              </a:rPr>
              <a:t>, such as chambers of commerce and employee groups also attempt to influence the vote of parliamentarians. Business works directly through its various trade associations to sway opinion of both the general public and policy makers.</a:t>
            </a:r>
          </a:p>
          <a:p>
            <a:pPr eaLnBrk="1" hangingPunct="1"/>
            <a:endParaRPr lang="en-CA" dirty="0" smtClean="0">
              <a:latin typeface="Arial" charset="0"/>
            </a:endParaRPr>
          </a:p>
          <a:p>
            <a:pPr eaLnBrk="1" hangingPunct="1"/>
            <a:r>
              <a:rPr lang="en-CA" b="1" u="sng" dirty="0" smtClean="0">
                <a:latin typeface="Arial" charset="0"/>
              </a:rPr>
              <a:t>Voters</a:t>
            </a:r>
            <a:r>
              <a:rPr lang="en-CA" dirty="0" smtClean="0">
                <a:latin typeface="Arial" charset="0"/>
              </a:rPr>
              <a:t> can be influenced by business, trade associations, advertising, and politicians.  </a:t>
            </a:r>
          </a:p>
          <a:p>
            <a:pPr eaLnBrk="1" hangingPunct="1"/>
            <a:endParaRPr lang="en-CA" dirty="0" smtClean="0">
              <a:latin typeface="Arial" charset="0"/>
            </a:endParaRPr>
          </a:p>
          <a:p>
            <a:pPr eaLnBrk="1" hangingPunct="1"/>
            <a:r>
              <a:rPr lang="en-CA" b="1" dirty="0" smtClean="0">
                <a:latin typeface="Arial" charset="0"/>
              </a:rPr>
              <a:t>Activities</a:t>
            </a:r>
          </a:p>
          <a:p>
            <a:pPr eaLnBrk="1" hangingPunct="1">
              <a:buFont typeface="Wingdings" pitchFamily="2" charset="2"/>
              <a:buChar char="q"/>
            </a:pPr>
            <a:r>
              <a:rPr lang="en-US" dirty="0" smtClean="0">
                <a:latin typeface="Arial" charset="0"/>
              </a:rPr>
              <a:t>Divide students into groups of three or four. Assign each group a politically “hot” topic, such as offshore oil rights, environmental protection, the right of tobacco and alcohol producers to access broad promotion. Then, tell them they must lobby in favor of the cause. Have them prepare a platform and present it. To add to the excitement, have other groups act as politicians with their own personal opinions. Have the “lobby” group attempt to convince the “politicians” to support their cause.</a:t>
            </a:r>
            <a:endParaRPr lang="en-CA" dirty="0" smtClean="0">
              <a:latin typeface="Arial" charset="0"/>
            </a:endParaRPr>
          </a:p>
        </p:txBody>
      </p:sp>
      <p:sp>
        <p:nvSpPr>
          <p:cNvPr id="50192" name="Rectangle 15"/>
          <p:cNvSpPr>
            <a:spLocks noGrp="1" noRot="1" noChangeAspect="1" noChangeArrowheads="1" noTextEdit="1"/>
          </p:cNvSpPr>
          <p:nvPr>
            <p:ph type="sldImg"/>
          </p:nvPr>
        </p:nvSpPr>
        <p:spPr>
          <a:xfrm>
            <a:off x="1150938" y="692150"/>
            <a:ext cx="4556125" cy="3416300"/>
          </a:xfrm>
          <a:ln w="12700" cap="flat">
            <a:solidFill>
              <a:schemeClr val="tx1"/>
            </a:solidFill>
          </a:ln>
        </p:spPr>
      </p:sp>
    </p:spTree>
    <p:extLst>
      <p:ext uri="{BB962C8B-B14F-4D97-AF65-F5344CB8AC3E}">
        <p14:creationId xmlns:p14="http://schemas.microsoft.com/office/powerpoint/2010/main" xmlns="" val="3602014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p:txBody>
          <a:bodyPr/>
          <a:lstStyle/>
          <a:p>
            <a:pPr>
              <a:defRPr/>
            </a:pPr>
            <a:fld id="{EBE28FB2-2141-4FE5-9DB2-BDFE7F339EE6}" type="slidenum">
              <a:rPr lang="en-US" smtClean="0">
                <a:latin typeface="Arial" pitchFamily="34" charset="0"/>
              </a:rPr>
              <a:pPr>
                <a:defRPr/>
              </a:pPr>
              <a:t>3</a:t>
            </a:fld>
            <a:endParaRPr lang="en-US" dirty="0" smtClean="0">
              <a:latin typeface="Arial" pitchFamily="34" charset="0"/>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en-CA" dirty="0" smtClean="0">
              <a:latin typeface="Arial" charset="0"/>
            </a:endParaRPr>
          </a:p>
        </p:txBody>
      </p:sp>
    </p:spTree>
    <p:extLst>
      <p:ext uri="{BB962C8B-B14F-4D97-AF65-F5344CB8AC3E}">
        <p14:creationId xmlns:p14="http://schemas.microsoft.com/office/powerpoint/2010/main" xmlns="" val="4600059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p:txBody>
          <a:bodyPr/>
          <a:lstStyle/>
          <a:p>
            <a:pPr>
              <a:defRPr/>
            </a:pPr>
            <a:fld id="{EA88A5A2-0A96-4E15-9110-52533C93FA78}" type="slidenum">
              <a:rPr lang="en-US" smtClean="0"/>
              <a:pPr>
                <a:defRPr/>
              </a:pPr>
              <a:t>4</a:t>
            </a:fld>
            <a:endParaRPr lang="en-US" dirty="0" smtClean="0"/>
          </a:p>
        </p:txBody>
      </p:sp>
      <p:sp>
        <p:nvSpPr>
          <p:cNvPr id="36867" name="Rectangle 2"/>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endParaRPr lang="en-CA" dirty="0"/>
          </a:p>
        </p:txBody>
      </p:sp>
      <p:sp>
        <p:nvSpPr>
          <p:cNvPr id="36868" name="Rectangle 3"/>
          <p:cNvSpPr>
            <a:spLocks noChangeArrowheads="1"/>
          </p:cNvSpPr>
          <p:nvPr/>
        </p:nvSpPr>
        <p:spPr bwMode="auto">
          <a:xfrm>
            <a:off x="3886200" y="8686800"/>
            <a:ext cx="2971800" cy="457200"/>
          </a:xfrm>
          <a:prstGeom prst="rect">
            <a:avLst/>
          </a:prstGeom>
          <a:noFill/>
          <a:ln w="12700">
            <a:noFill/>
            <a:miter lim="800000"/>
            <a:headEnd/>
            <a:tailEnd/>
          </a:ln>
        </p:spPr>
        <p:txBody>
          <a:bodyPr lIns="19050" tIns="0" rIns="19050" bIns="0" anchor="b"/>
          <a:lstStyle/>
          <a:p>
            <a:pPr algn="r" eaLnBrk="0" hangingPunct="0"/>
            <a:endParaRPr lang="en-CA" sz="1000" i="1" dirty="0">
              <a:latin typeface="Times New Roman" pitchFamily="18" charset="0"/>
            </a:endParaRPr>
          </a:p>
        </p:txBody>
      </p:sp>
      <p:sp>
        <p:nvSpPr>
          <p:cNvPr id="36869" name="Rectangle 4"/>
          <p:cNvSpPr>
            <a:spLocks noChangeArrowheads="1"/>
          </p:cNvSpPr>
          <p:nvPr/>
        </p:nvSpPr>
        <p:spPr bwMode="auto">
          <a:xfrm>
            <a:off x="0" y="8686800"/>
            <a:ext cx="2971800" cy="457200"/>
          </a:xfrm>
          <a:prstGeom prst="rect">
            <a:avLst/>
          </a:prstGeom>
          <a:noFill/>
          <a:ln w="12700">
            <a:noFill/>
            <a:miter lim="800000"/>
            <a:headEnd/>
            <a:tailEnd/>
          </a:ln>
        </p:spPr>
        <p:txBody>
          <a:bodyPr wrap="none" anchor="ctr"/>
          <a:lstStyle/>
          <a:p>
            <a:endParaRPr lang="en-CA" dirty="0"/>
          </a:p>
        </p:txBody>
      </p:sp>
      <p:sp>
        <p:nvSpPr>
          <p:cNvPr id="36870" name="Rectangle 5"/>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endParaRPr lang="en-CA" dirty="0"/>
          </a:p>
        </p:txBody>
      </p:sp>
      <p:sp>
        <p:nvSpPr>
          <p:cNvPr id="36871" name="Rectangle 6"/>
          <p:cNvSpPr>
            <a:spLocks noChangeArrowheads="1"/>
          </p:cNvSpPr>
          <p:nvPr/>
        </p:nvSpPr>
        <p:spPr bwMode="auto">
          <a:xfrm>
            <a:off x="3886200" y="0"/>
            <a:ext cx="2971800" cy="455613"/>
          </a:xfrm>
          <a:prstGeom prst="rect">
            <a:avLst/>
          </a:prstGeom>
          <a:noFill/>
          <a:ln w="12700">
            <a:noFill/>
            <a:miter lim="800000"/>
            <a:headEnd/>
            <a:tailEnd/>
          </a:ln>
        </p:spPr>
        <p:txBody>
          <a:bodyPr wrap="none" anchor="ctr"/>
          <a:lstStyle/>
          <a:p>
            <a:endParaRPr lang="en-CA" dirty="0"/>
          </a:p>
        </p:txBody>
      </p:sp>
      <p:sp>
        <p:nvSpPr>
          <p:cNvPr id="36872" name="Rectangle 7"/>
          <p:cNvSpPr>
            <a:spLocks noChangeArrowheads="1"/>
          </p:cNvSpPr>
          <p:nvPr/>
        </p:nvSpPr>
        <p:spPr bwMode="auto">
          <a:xfrm>
            <a:off x="3886200" y="8685213"/>
            <a:ext cx="2971800" cy="458787"/>
          </a:xfrm>
          <a:prstGeom prst="rect">
            <a:avLst/>
          </a:prstGeom>
          <a:noFill/>
          <a:ln w="12700">
            <a:noFill/>
            <a:miter lim="800000"/>
            <a:headEnd/>
            <a:tailEnd/>
          </a:ln>
        </p:spPr>
        <p:txBody>
          <a:bodyPr lIns="19050" tIns="0" rIns="19050" bIns="0" anchor="b"/>
          <a:lstStyle/>
          <a:p>
            <a:pPr algn="r" defTabSz="949325" eaLnBrk="0" hangingPunct="0"/>
            <a:endParaRPr lang="en-CA" sz="1000" i="1" dirty="0">
              <a:latin typeface="Times New Roman" pitchFamily="18" charset="0"/>
            </a:endParaRPr>
          </a:p>
        </p:txBody>
      </p:sp>
      <p:sp>
        <p:nvSpPr>
          <p:cNvPr id="36873" name="Rectangle 8"/>
          <p:cNvSpPr>
            <a:spLocks noChangeArrowheads="1"/>
          </p:cNvSpPr>
          <p:nvPr/>
        </p:nvSpPr>
        <p:spPr bwMode="auto">
          <a:xfrm>
            <a:off x="0" y="8685213"/>
            <a:ext cx="2970213" cy="458787"/>
          </a:xfrm>
          <a:prstGeom prst="rect">
            <a:avLst/>
          </a:prstGeom>
          <a:noFill/>
          <a:ln w="12700">
            <a:noFill/>
            <a:miter lim="800000"/>
            <a:headEnd/>
            <a:tailEnd/>
          </a:ln>
        </p:spPr>
        <p:txBody>
          <a:bodyPr wrap="none" anchor="ctr"/>
          <a:lstStyle/>
          <a:p>
            <a:endParaRPr lang="en-CA" dirty="0"/>
          </a:p>
        </p:txBody>
      </p:sp>
      <p:sp>
        <p:nvSpPr>
          <p:cNvPr id="36874" name="Rectangle 9"/>
          <p:cNvSpPr>
            <a:spLocks noChangeArrowheads="1"/>
          </p:cNvSpPr>
          <p:nvPr/>
        </p:nvSpPr>
        <p:spPr bwMode="auto">
          <a:xfrm>
            <a:off x="0" y="0"/>
            <a:ext cx="2970213" cy="455613"/>
          </a:xfrm>
          <a:prstGeom prst="rect">
            <a:avLst/>
          </a:prstGeom>
          <a:noFill/>
          <a:ln w="12700">
            <a:noFill/>
            <a:miter lim="800000"/>
            <a:headEnd/>
            <a:tailEnd/>
          </a:ln>
        </p:spPr>
        <p:txBody>
          <a:bodyPr wrap="none" anchor="ctr"/>
          <a:lstStyle/>
          <a:p>
            <a:endParaRPr lang="en-CA" dirty="0"/>
          </a:p>
        </p:txBody>
      </p:sp>
      <p:sp>
        <p:nvSpPr>
          <p:cNvPr id="36875" name="Rectangle 10"/>
          <p:cNvSpPr>
            <a:spLocks noGrp="1" noChangeArrowheads="1"/>
          </p:cNvSpPr>
          <p:nvPr>
            <p:ph type="body" idx="1"/>
          </p:nvPr>
        </p:nvSpPr>
        <p:spPr>
          <a:xfrm>
            <a:off x="912813" y="4341813"/>
            <a:ext cx="5030787" cy="4114800"/>
          </a:xfrm>
          <a:noFill/>
          <a:ln/>
        </p:spPr>
        <p:txBody>
          <a:bodyPr lIns="95250" tIns="49213" rIns="95250" bIns="49213"/>
          <a:lstStyle/>
          <a:p>
            <a:pPr eaLnBrk="1" hangingPunct="1"/>
            <a:r>
              <a:rPr lang="en-CA" dirty="0" smtClean="0">
                <a:latin typeface="Arial" charset="0"/>
              </a:rPr>
              <a:t>These learning objectives are based upon those at the beginning of the chapter. For a review of the learning objectives, see the summary at the end of the chapter, as well as the Questions and Exercises, Application Exercises, Team Exercises and other exercises .  Business Case # 1 is also located at the end of the chapter.</a:t>
            </a:r>
          </a:p>
        </p:txBody>
      </p:sp>
      <p:sp>
        <p:nvSpPr>
          <p:cNvPr id="36876" name="Rectangle 11"/>
          <p:cNvSpPr>
            <a:spLocks noGrp="1" noRot="1" noChangeAspect="1" noChangeArrowheads="1" noTextEdit="1"/>
          </p:cNvSpPr>
          <p:nvPr>
            <p:ph type="sldImg"/>
          </p:nvPr>
        </p:nvSpPr>
        <p:spPr>
          <a:xfrm>
            <a:off x="1150938" y="692150"/>
            <a:ext cx="4556125" cy="3416300"/>
          </a:xfrm>
          <a:ln w="12700" cap="flat">
            <a:solidFill>
              <a:schemeClr val="tx1"/>
            </a:solidFill>
          </a:ln>
        </p:spPr>
      </p:sp>
    </p:spTree>
    <p:extLst>
      <p:ext uri="{BB962C8B-B14F-4D97-AF65-F5344CB8AC3E}">
        <p14:creationId xmlns:p14="http://schemas.microsoft.com/office/powerpoint/2010/main" xmlns="" val="18589420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p:txBody>
          <a:bodyPr/>
          <a:lstStyle/>
          <a:p>
            <a:pPr>
              <a:defRPr/>
            </a:pPr>
            <a:fld id="{4D236702-5C27-41F5-8FD8-48427C01913A}" type="slidenum">
              <a:rPr lang="en-US" smtClean="0">
                <a:latin typeface="Arial" pitchFamily="34" charset="0"/>
              </a:rPr>
              <a:pPr>
                <a:defRPr/>
              </a:pPr>
              <a:t>5</a:t>
            </a:fld>
            <a:endParaRPr lang="en-US" dirty="0" smtClean="0">
              <a:latin typeface="Arial" pitchFamily="34" charset="0"/>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en-CA" dirty="0" smtClean="0">
              <a:latin typeface="Arial" charset="0"/>
            </a:endParaRPr>
          </a:p>
        </p:txBody>
      </p:sp>
    </p:spTree>
    <p:extLst>
      <p:ext uri="{BB962C8B-B14F-4D97-AF65-F5344CB8AC3E}">
        <p14:creationId xmlns:p14="http://schemas.microsoft.com/office/powerpoint/2010/main" xmlns="" val="25968999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p:txBody>
          <a:bodyPr/>
          <a:lstStyle/>
          <a:p>
            <a:pPr>
              <a:defRPr/>
            </a:pPr>
            <a:fld id="{47CB8AFE-31BB-40AC-8F02-16357B41B12B}" type="slidenum">
              <a:rPr lang="en-US" smtClean="0">
                <a:latin typeface="Arial" pitchFamily="34" charset="0"/>
              </a:rPr>
              <a:pPr>
                <a:defRPr/>
              </a:pPr>
              <a:t>6</a:t>
            </a:fld>
            <a:endParaRPr lang="en-US" dirty="0" smtClean="0">
              <a:latin typeface="Arial" pitchFamily="34"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en-CA" dirty="0" smtClean="0">
              <a:latin typeface="Arial" charset="0"/>
            </a:endParaRPr>
          </a:p>
        </p:txBody>
      </p:sp>
    </p:spTree>
    <p:extLst>
      <p:ext uri="{BB962C8B-B14F-4D97-AF65-F5344CB8AC3E}">
        <p14:creationId xmlns:p14="http://schemas.microsoft.com/office/powerpoint/2010/main" xmlns="" val="27890115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p:txBody>
          <a:bodyPr/>
          <a:lstStyle/>
          <a:p>
            <a:pPr>
              <a:defRPr/>
            </a:pPr>
            <a:fld id="{24198134-9722-4916-8E8E-715C806ABBE5}" type="slidenum">
              <a:rPr lang="en-US" smtClean="0"/>
              <a:pPr>
                <a:defRPr/>
              </a:pPr>
              <a:t>7</a:t>
            </a:fld>
            <a:endParaRPr lang="en-US" dirty="0" smtClean="0"/>
          </a:p>
        </p:txBody>
      </p:sp>
      <p:sp>
        <p:nvSpPr>
          <p:cNvPr id="39939" name="Rectangle 2"/>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endParaRPr lang="en-CA" dirty="0"/>
          </a:p>
        </p:txBody>
      </p:sp>
      <p:sp>
        <p:nvSpPr>
          <p:cNvPr id="39940" name="Rectangle 3"/>
          <p:cNvSpPr>
            <a:spLocks noChangeArrowheads="1"/>
          </p:cNvSpPr>
          <p:nvPr/>
        </p:nvSpPr>
        <p:spPr bwMode="auto">
          <a:xfrm>
            <a:off x="3886200" y="8686800"/>
            <a:ext cx="2971800" cy="457200"/>
          </a:xfrm>
          <a:prstGeom prst="rect">
            <a:avLst/>
          </a:prstGeom>
          <a:noFill/>
          <a:ln w="12700">
            <a:noFill/>
            <a:miter lim="800000"/>
            <a:headEnd/>
            <a:tailEnd/>
          </a:ln>
        </p:spPr>
        <p:txBody>
          <a:bodyPr lIns="19050" tIns="0" rIns="19050" bIns="0" anchor="b"/>
          <a:lstStyle/>
          <a:p>
            <a:pPr algn="r" eaLnBrk="0" hangingPunct="0"/>
            <a:endParaRPr lang="en-CA" sz="1000" i="1" dirty="0">
              <a:latin typeface="Times New Roman" pitchFamily="18" charset="0"/>
            </a:endParaRPr>
          </a:p>
        </p:txBody>
      </p:sp>
      <p:sp>
        <p:nvSpPr>
          <p:cNvPr id="39941" name="Rectangle 4"/>
          <p:cNvSpPr>
            <a:spLocks noChangeArrowheads="1"/>
          </p:cNvSpPr>
          <p:nvPr/>
        </p:nvSpPr>
        <p:spPr bwMode="auto">
          <a:xfrm>
            <a:off x="0" y="8686800"/>
            <a:ext cx="2971800" cy="457200"/>
          </a:xfrm>
          <a:prstGeom prst="rect">
            <a:avLst/>
          </a:prstGeom>
          <a:noFill/>
          <a:ln w="12700">
            <a:noFill/>
            <a:miter lim="800000"/>
            <a:headEnd/>
            <a:tailEnd/>
          </a:ln>
        </p:spPr>
        <p:txBody>
          <a:bodyPr wrap="none" anchor="ctr"/>
          <a:lstStyle/>
          <a:p>
            <a:endParaRPr lang="en-CA" dirty="0"/>
          </a:p>
        </p:txBody>
      </p:sp>
      <p:sp>
        <p:nvSpPr>
          <p:cNvPr id="39942" name="Rectangle 5"/>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endParaRPr lang="en-CA" dirty="0"/>
          </a:p>
        </p:txBody>
      </p:sp>
      <p:sp>
        <p:nvSpPr>
          <p:cNvPr id="39943" name="Rectangle 6"/>
          <p:cNvSpPr>
            <a:spLocks noChangeArrowheads="1"/>
          </p:cNvSpPr>
          <p:nvPr/>
        </p:nvSpPr>
        <p:spPr bwMode="auto">
          <a:xfrm>
            <a:off x="3886200" y="0"/>
            <a:ext cx="2971800" cy="455613"/>
          </a:xfrm>
          <a:prstGeom prst="rect">
            <a:avLst/>
          </a:prstGeom>
          <a:noFill/>
          <a:ln w="12700">
            <a:noFill/>
            <a:miter lim="800000"/>
            <a:headEnd/>
            <a:tailEnd/>
          </a:ln>
        </p:spPr>
        <p:txBody>
          <a:bodyPr wrap="none" anchor="ctr"/>
          <a:lstStyle/>
          <a:p>
            <a:endParaRPr lang="en-CA" dirty="0"/>
          </a:p>
        </p:txBody>
      </p:sp>
      <p:sp>
        <p:nvSpPr>
          <p:cNvPr id="39944" name="Rectangle 7"/>
          <p:cNvSpPr>
            <a:spLocks noChangeArrowheads="1"/>
          </p:cNvSpPr>
          <p:nvPr/>
        </p:nvSpPr>
        <p:spPr bwMode="auto">
          <a:xfrm>
            <a:off x="3886200" y="8685213"/>
            <a:ext cx="2971800" cy="458787"/>
          </a:xfrm>
          <a:prstGeom prst="rect">
            <a:avLst/>
          </a:prstGeom>
          <a:noFill/>
          <a:ln w="12700">
            <a:noFill/>
            <a:miter lim="800000"/>
            <a:headEnd/>
            <a:tailEnd/>
          </a:ln>
        </p:spPr>
        <p:txBody>
          <a:bodyPr lIns="19050" tIns="0" rIns="19050" bIns="0" anchor="b"/>
          <a:lstStyle/>
          <a:p>
            <a:pPr algn="r" defTabSz="949325" eaLnBrk="0" hangingPunct="0"/>
            <a:endParaRPr lang="en-CA" sz="1000" i="1" dirty="0">
              <a:latin typeface="Times New Roman" pitchFamily="18" charset="0"/>
            </a:endParaRPr>
          </a:p>
        </p:txBody>
      </p:sp>
      <p:sp>
        <p:nvSpPr>
          <p:cNvPr id="39945" name="Rectangle 8"/>
          <p:cNvSpPr>
            <a:spLocks noChangeArrowheads="1"/>
          </p:cNvSpPr>
          <p:nvPr/>
        </p:nvSpPr>
        <p:spPr bwMode="auto">
          <a:xfrm>
            <a:off x="0" y="8685213"/>
            <a:ext cx="2970213" cy="458787"/>
          </a:xfrm>
          <a:prstGeom prst="rect">
            <a:avLst/>
          </a:prstGeom>
          <a:noFill/>
          <a:ln w="12700">
            <a:noFill/>
            <a:miter lim="800000"/>
            <a:headEnd/>
            <a:tailEnd/>
          </a:ln>
        </p:spPr>
        <p:txBody>
          <a:bodyPr wrap="none" anchor="ctr"/>
          <a:lstStyle/>
          <a:p>
            <a:endParaRPr lang="en-CA" dirty="0"/>
          </a:p>
        </p:txBody>
      </p:sp>
      <p:sp>
        <p:nvSpPr>
          <p:cNvPr id="39946" name="Rectangle 9"/>
          <p:cNvSpPr>
            <a:spLocks noChangeArrowheads="1"/>
          </p:cNvSpPr>
          <p:nvPr/>
        </p:nvSpPr>
        <p:spPr bwMode="auto">
          <a:xfrm>
            <a:off x="0" y="0"/>
            <a:ext cx="2970213" cy="455613"/>
          </a:xfrm>
          <a:prstGeom prst="rect">
            <a:avLst/>
          </a:prstGeom>
          <a:noFill/>
          <a:ln w="12700">
            <a:noFill/>
            <a:miter lim="800000"/>
            <a:headEnd/>
            <a:tailEnd/>
          </a:ln>
        </p:spPr>
        <p:txBody>
          <a:bodyPr wrap="none" anchor="ctr"/>
          <a:lstStyle/>
          <a:p>
            <a:endParaRPr lang="en-CA" dirty="0"/>
          </a:p>
        </p:txBody>
      </p:sp>
      <p:sp>
        <p:nvSpPr>
          <p:cNvPr id="37899" name="Rectangle 10"/>
          <p:cNvSpPr>
            <a:spLocks noGrp="1" noChangeArrowheads="1"/>
          </p:cNvSpPr>
          <p:nvPr>
            <p:ph type="body" idx="1"/>
          </p:nvPr>
        </p:nvSpPr>
        <p:spPr>
          <a:xfrm>
            <a:off x="912813" y="4341813"/>
            <a:ext cx="5030787" cy="4114800"/>
          </a:xfrm>
          <a:ln/>
        </p:spPr>
        <p:txBody>
          <a:bodyPr lIns="95250" tIns="49213" rIns="95250" bIns="49213"/>
          <a:lstStyle/>
          <a:p>
            <a:pPr eaLnBrk="1" hangingPunct="1">
              <a:defRPr/>
            </a:pPr>
            <a:r>
              <a:rPr lang="en-US" dirty="0" smtClean="0"/>
              <a:t>Learning Objective: 1</a:t>
            </a:r>
          </a:p>
          <a:p>
            <a:pPr eaLnBrk="1" hangingPunct="1">
              <a:defRPr/>
            </a:pPr>
            <a:r>
              <a:rPr lang="en-CA" b="1" dirty="0" smtClean="0"/>
              <a:t>Notes</a:t>
            </a:r>
          </a:p>
          <a:p>
            <a:pPr eaLnBrk="1" hangingPunct="1">
              <a:defRPr/>
            </a:pPr>
            <a:r>
              <a:rPr lang="en-CA" dirty="0" smtClean="0"/>
              <a:t>The text focuses on businesses only, since they generate profits. However, this discussion can be expanded to include other organizations that are active in our society which are not profit-based:</a:t>
            </a:r>
          </a:p>
          <a:p>
            <a:pPr eaLnBrk="1" hangingPunct="1">
              <a:defRPr/>
            </a:pPr>
            <a:r>
              <a:rPr lang="en-CA" dirty="0" smtClean="0"/>
              <a:t>- charitable organizations</a:t>
            </a:r>
          </a:p>
          <a:p>
            <a:pPr eaLnBrk="1" hangingPunct="1">
              <a:defRPr/>
            </a:pPr>
            <a:r>
              <a:rPr lang="en-CA" dirty="0" smtClean="0"/>
              <a:t>- government enterprises</a:t>
            </a:r>
          </a:p>
          <a:p>
            <a:pPr eaLnBrk="1" hangingPunct="1">
              <a:defRPr/>
            </a:pPr>
            <a:r>
              <a:rPr lang="en-CA" dirty="0" smtClean="0"/>
              <a:t>The difference is that the profit motive is not present, so volunteerism is an important part of the organization’s composition.  </a:t>
            </a:r>
          </a:p>
          <a:p>
            <a:pPr eaLnBrk="1" hangingPunct="1">
              <a:defRPr/>
            </a:pPr>
            <a:r>
              <a:rPr lang="en-CA" dirty="0" smtClean="0"/>
              <a:t>Profits, (or funds received in excess of expenses) are called surpluses in not-for-profit organizations.</a:t>
            </a:r>
          </a:p>
          <a:p>
            <a:pPr eaLnBrk="1" hangingPunct="1">
              <a:defRPr/>
            </a:pPr>
            <a:r>
              <a:rPr lang="en-CA" b="1" dirty="0" smtClean="0"/>
              <a:t>Activity</a:t>
            </a:r>
          </a:p>
          <a:p>
            <a:pPr marL="228600" indent="-228600" eaLnBrk="1" hangingPunct="1">
              <a:buFont typeface="Wingdings" pitchFamily="2" charset="2"/>
              <a:buChar char="q"/>
              <a:defRPr/>
            </a:pPr>
            <a:r>
              <a:rPr lang="en-CA" dirty="0" smtClean="0"/>
              <a:t>Have students research a corporation in the library using the corporate reports. Have the students work in groups to identify the products/services sold, and the profitability of the firm in return for risking its assets to produce the goods. </a:t>
            </a:r>
          </a:p>
          <a:p>
            <a:pPr marL="228600" indent="-228600" eaLnBrk="1" hangingPunct="1">
              <a:buFont typeface="Wingdings" pitchFamily="2" charset="2"/>
              <a:buChar char="q"/>
              <a:defRPr/>
            </a:pPr>
            <a:r>
              <a:rPr lang="en-CA" dirty="0" smtClean="0"/>
              <a:t>Have students make a list of all the not-for-profit organizations they can think of. </a:t>
            </a:r>
          </a:p>
          <a:p>
            <a:pPr marL="228600" indent="-228600" eaLnBrk="1" hangingPunct="1">
              <a:buFont typeface="Wingdings" pitchFamily="2" charset="2"/>
              <a:buChar char="q"/>
              <a:defRPr/>
            </a:pPr>
            <a:r>
              <a:rPr lang="en-CA" dirty="0" smtClean="0"/>
              <a:t>Ask students to list what constitutes revenue and expense.</a:t>
            </a:r>
          </a:p>
          <a:p>
            <a:pPr eaLnBrk="1" hangingPunct="1">
              <a:defRPr/>
            </a:pPr>
            <a:r>
              <a:rPr lang="en-CA" dirty="0" smtClean="0"/>
              <a:t> </a:t>
            </a:r>
          </a:p>
        </p:txBody>
      </p:sp>
      <p:sp>
        <p:nvSpPr>
          <p:cNvPr id="39948" name="Rectangle 11"/>
          <p:cNvSpPr>
            <a:spLocks noGrp="1" noRot="1" noChangeAspect="1" noChangeArrowheads="1" noTextEdit="1"/>
          </p:cNvSpPr>
          <p:nvPr>
            <p:ph type="sldImg"/>
          </p:nvPr>
        </p:nvSpPr>
        <p:spPr>
          <a:xfrm>
            <a:off x="1150938" y="692150"/>
            <a:ext cx="4556125" cy="3416300"/>
          </a:xfrm>
          <a:ln w="12700" cap="flat">
            <a:solidFill>
              <a:schemeClr val="tx1"/>
            </a:solidFill>
          </a:ln>
        </p:spPr>
      </p:sp>
    </p:spTree>
    <p:extLst>
      <p:ext uri="{BB962C8B-B14F-4D97-AF65-F5344CB8AC3E}">
        <p14:creationId xmlns:p14="http://schemas.microsoft.com/office/powerpoint/2010/main" xmlns="" val="17914306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p:txBody>
          <a:bodyPr/>
          <a:lstStyle/>
          <a:p>
            <a:pPr>
              <a:defRPr/>
            </a:pPr>
            <a:fld id="{A23DDFDD-E2FB-44FC-AE4D-CC60B5C7270F}" type="slidenum">
              <a:rPr lang="en-US" smtClean="0">
                <a:latin typeface="Arial" pitchFamily="34" charset="0"/>
              </a:rPr>
              <a:pPr>
                <a:defRPr/>
              </a:pPr>
              <a:t>10</a:t>
            </a:fld>
            <a:endParaRPr lang="en-US" dirty="0" smtClean="0">
              <a:latin typeface="Arial" pitchFamily="34" charset="0"/>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en-CA" dirty="0" smtClean="0">
              <a:latin typeface="Arial" charset="0"/>
            </a:endParaRPr>
          </a:p>
        </p:txBody>
      </p:sp>
    </p:spTree>
    <p:extLst>
      <p:ext uri="{BB962C8B-B14F-4D97-AF65-F5344CB8AC3E}">
        <p14:creationId xmlns:p14="http://schemas.microsoft.com/office/powerpoint/2010/main" xmlns="" val="20695464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215275A-EB78-4B40-8553-46B92D43CF9F}" type="slidenum">
              <a:rPr lang="en-US" sz="1200"/>
              <a:pPr algn="r"/>
              <a:t>11</a:t>
            </a:fld>
            <a:endParaRPr lang="en-US" sz="1200" dirty="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CA" dirty="0" smtClean="0">
              <a:latin typeface="Arial" charset="0"/>
            </a:endParaRPr>
          </a:p>
        </p:txBody>
      </p:sp>
    </p:spTree>
    <p:extLst>
      <p:ext uri="{BB962C8B-B14F-4D97-AF65-F5344CB8AC3E}">
        <p14:creationId xmlns:p14="http://schemas.microsoft.com/office/powerpoint/2010/main" xmlns="" val="24133157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p:txBody>
          <a:bodyPr/>
          <a:lstStyle/>
          <a:p>
            <a:pPr>
              <a:defRPr/>
            </a:pPr>
            <a:fld id="{6FE8311E-077D-4154-806F-53057387C9FE}" type="slidenum">
              <a:rPr lang="en-US" smtClean="0">
                <a:latin typeface="Arial" pitchFamily="34" charset="0"/>
              </a:rPr>
              <a:pPr>
                <a:defRPr/>
              </a:pPr>
              <a:t>12</a:t>
            </a:fld>
            <a:endParaRPr lang="en-US" dirty="0" smtClean="0">
              <a:latin typeface="Arial" pitchFamily="34" charset="0"/>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CA" dirty="0" smtClean="0">
              <a:latin typeface="Arial" charset="0"/>
            </a:endParaRPr>
          </a:p>
        </p:txBody>
      </p:sp>
    </p:spTree>
    <p:extLst>
      <p:ext uri="{BB962C8B-B14F-4D97-AF65-F5344CB8AC3E}">
        <p14:creationId xmlns:p14="http://schemas.microsoft.com/office/powerpoint/2010/main" xmlns="" val="24004152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and Text over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1062038" y="1766888"/>
            <a:ext cx="7769225" cy="1979612"/>
          </a:xfrm>
        </p:spPr>
        <p:txBody>
          <a:bodyPr/>
          <a:lstStyle>
            <a:lvl1pPr>
              <a:defRPr>
                <a:solidFill>
                  <a:schemeClr val="bg1"/>
                </a:solidFill>
              </a:defRPr>
            </a:lvl1pPr>
            <a:lvl2pPr>
              <a:defRPr>
                <a:solidFill>
                  <a:srgbClr val="FFFF00"/>
                </a:solidFill>
              </a:defRPr>
            </a:lvl2pPr>
            <a:lvl3pPr>
              <a:defRPr>
                <a:solidFill>
                  <a:schemeClr val="accent1"/>
                </a:solidFill>
              </a:defRPr>
            </a:lvl3pPr>
            <a:lvl4pPr>
              <a:defRPr>
                <a:solidFill>
                  <a:srgbClr val="FFFF00"/>
                </a:solidFill>
              </a:defRPr>
            </a:lvl4pPr>
            <a:lvl5pPr>
              <a:defRPr>
                <a:solidFill>
                  <a:schemeClr val="accent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Content Placeholder 3"/>
          <p:cNvSpPr>
            <a:spLocks noGrp="1"/>
          </p:cNvSpPr>
          <p:nvPr>
            <p:ph sz="half" idx="2"/>
          </p:nvPr>
        </p:nvSpPr>
        <p:spPr>
          <a:xfrm>
            <a:off x="1062038" y="3898900"/>
            <a:ext cx="7769225"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10" name="Title 9"/>
          <p:cNvSpPr>
            <a:spLocks noGrp="1"/>
          </p:cNvSpPr>
          <p:nvPr>
            <p:ph type="title"/>
          </p:nvPr>
        </p:nvSpPr>
        <p:spPr/>
        <p:txBody>
          <a:bodyPr/>
          <a:lstStyle>
            <a:lvl1pPr>
              <a:defRPr>
                <a:solidFill>
                  <a:schemeClr val="accent1"/>
                </a:solidFill>
              </a:defRPr>
            </a:lvl1pPr>
          </a:lstStyle>
          <a:p>
            <a:r>
              <a:rPr lang="en-US" dirty="0" smtClean="0"/>
              <a:t>Click to edit Master title style</a:t>
            </a:r>
            <a:endParaRPr lang="en-CA"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609600"/>
            <a:ext cx="7543800" cy="655638"/>
          </a:xfrm>
        </p:spPr>
        <p:txBody>
          <a:bodyPr/>
          <a:lstStyle>
            <a:lvl1pPr>
              <a:defRPr>
                <a:solidFill>
                  <a:schemeClr val="accent1"/>
                </a:solidFill>
              </a:defRPr>
            </a:lvl1pPr>
          </a:lstStyle>
          <a:p>
            <a:r>
              <a:rPr lang="en-US" dirty="0" smtClean="0"/>
              <a:t>Click to edit Master title style</a:t>
            </a:r>
            <a:endParaRPr lang="en-CA" dirty="0"/>
          </a:p>
        </p:txBody>
      </p:sp>
      <p:sp>
        <p:nvSpPr>
          <p:cNvPr id="3" name="Content Placeholder 2"/>
          <p:cNvSpPr>
            <a:spLocks noGrp="1"/>
          </p:cNvSpPr>
          <p:nvPr>
            <p:ph idx="1"/>
          </p:nvPr>
        </p:nvSpPr>
        <p:spPr/>
        <p:txBody>
          <a:bodyPr/>
          <a:lstStyle>
            <a:lvl1pPr>
              <a:defRPr>
                <a:solidFill>
                  <a:schemeClr val="bg1"/>
                </a:solidFill>
              </a:defRPr>
            </a:lvl1pPr>
            <a:lvl2pPr>
              <a:defRPr>
                <a:solidFill>
                  <a:srgbClr val="FFFF00"/>
                </a:solidFill>
              </a:defRPr>
            </a:lvl2pPr>
            <a:lvl3pPr>
              <a:defRPr>
                <a:solidFill>
                  <a:schemeClr val="accent1"/>
                </a:solidFill>
              </a:defRPr>
            </a:lvl3pPr>
            <a:lvl4pPr>
              <a:defRPr>
                <a:solidFill>
                  <a:srgbClr val="FFFF00"/>
                </a:solidFill>
              </a:defRPr>
            </a:lvl4pPr>
            <a:lvl5pPr>
              <a:defRPr>
                <a:solidFill>
                  <a:schemeClr val="accent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smtClean="0"/>
              <a:t>Click to edit Master title style</a:t>
            </a:r>
            <a:endParaRPr lang="en-CA"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143000" y="533400"/>
            <a:ext cx="7772400" cy="914400"/>
          </a:xfrm>
        </p:spPr>
        <p:txBody>
          <a:bodyPr/>
          <a:lstStyle>
            <a:lvl1pPr>
              <a:defRPr>
                <a:solidFill>
                  <a:schemeClr val="accent1"/>
                </a:solidFill>
              </a:defRPr>
            </a:lvl1pPr>
          </a:lstStyle>
          <a:p>
            <a:r>
              <a:rPr lang="en-US" dirty="0" smtClean="0"/>
              <a:t>Click to edit Master title style</a:t>
            </a:r>
            <a:endParaRPr lang="en-CA" dirty="0"/>
          </a:p>
        </p:txBody>
      </p:sp>
      <p:sp>
        <p:nvSpPr>
          <p:cNvPr id="3" name="Text Placeholder 2"/>
          <p:cNvSpPr>
            <a:spLocks noGrp="1"/>
          </p:cNvSpPr>
          <p:nvPr>
            <p:ph type="body" sz="half" idx="1"/>
          </p:nvPr>
        </p:nvSpPr>
        <p:spPr>
          <a:xfrm>
            <a:off x="1062038" y="1766888"/>
            <a:ext cx="3808412" cy="4113212"/>
          </a:xfrm>
        </p:spPr>
        <p:txBody>
          <a:bodyPr/>
          <a:lstStyle>
            <a:lvl1pPr>
              <a:defRPr>
                <a:solidFill>
                  <a:schemeClr val="bg1"/>
                </a:solidFill>
              </a:defRPr>
            </a:lvl1pPr>
            <a:lvl2pPr>
              <a:defRPr>
                <a:solidFill>
                  <a:srgbClr val="FFFF00"/>
                </a:solidFill>
              </a:defRPr>
            </a:lvl2pPr>
            <a:lvl3pPr>
              <a:defRPr>
                <a:solidFill>
                  <a:schemeClr val="accent1"/>
                </a:solidFill>
              </a:defRPr>
            </a:lvl3pPr>
            <a:lvl4pPr>
              <a:defRPr>
                <a:solidFill>
                  <a:srgbClr val="FFFF00"/>
                </a:solidFill>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ClipArt Placeholder 3"/>
          <p:cNvSpPr>
            <a:spLocks noGrp="1"/>
          </p:cNvSpPr>
          <p:nvPr>
            <p:ph type="clipArt" sz="half" idx="2"/>
          </p:nvPr>
        </p:nvSpPr>
        <p:spPr>
          <a:xfrm>
            <a:off x="5022850" y="1766888"/>
            <a:ext cx="3808413" cy="4113212"/>
          </a:xfrm>
        </p:spPr>
        <p:txBody>
          <a:bodyPr/>
          <a:lstStyle/>
          <a:p>
            <a:pPr lvl="0"/>
            <a:endParaRPr lang="en-CA" noProof="0" dirty="0" smtClean="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533400"/>
            <a:ext cx="7543800" cy="731838"/>
          </a:xfrm>
        </p:spPr>
        <p:txBody>
          <a:bodyPr/>
          <a:lstStyle>
            <a:lvl1pPr>
              <a:defRPr>
                <a:solidFill>
                  <a:schemeClr val="accent1"/>
                </a:solidFill>
              </a:defRPr>
            </a:lvl1pPr>
          </a:lstStyle>
          <a:p>
            <a:r>
              <a:rPr lang="en-US" dirty="0" smtClean="0"/>
              <a:t>Click to edit Master title style</a:t>
            </a:r>
            <a:endParaRPr lang="en-CA" dirty="0"/>
          </a:p>
        </p:txBody>
      </p:sp>
      <p:sp>
        <p:nvSpPr>
          <p:cNvPr id="3" name="Content Placeholder 2"/>
          <p:cNvSpPr>
            <a:spLocks noGrp="1"/>
          </p:cNvSpPr>
          <p:nvPr>
            <p:ph sz="half" idx="1"/>
          </p:nvPr>
        </p:nvSpPr>
        <p:spPr>
          <a:xfrm>
            <a:off x="685800" y="1752600"/>
            <a:ext cx="3810000" cy="4114800"/>
          </a:xfrm>
        </p:spPr>
        <p:txBody>
          <a:bodyPr/>
          <a:lstStyle>
            <a:lvl1pPr>
              <a:defRPr sz="2800">
                <a:solidFill>
                  <a:schemeClr val="bg1"/>
                </a:solidFill>
              </a:defRPr>
            </a:lvl1pPr>
            <a:lvl2pPr>
              <a:defRPr sz="2400">
                <a:solidFill>
                  <a:srgbClr val="FFFF00"/>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Content Placeholder 3"/>
          <p:cNvSpPr>
            <a:spLocks noGrp="1"/>
          </p:cNvSpPr>
          <p:nvPr>
            <p:ph sz="half" idx="2"/>
          </p:nvPr>
        </p:nvSpPr>
        <p:spPr>
          <a:xfrm>
            <a:off x="4648200" y="1752600"/>
            <a:ext cx="3810000" cy="4114800"/>
          </a:xfrm>
        </p:spPr>
        <p:txBody>
          <a:bodyPr/>
          <a:lstStyle>
            <a:lvl1pPr>
              <a:defRPr sz="2800">
                <a:solidFill>
                  <a:schemeClr val="bg1"/>
                </a:solidFill>
              </a:defRPr>
            </a:lvl1pPr>
            <a:lvl2pPr>
              <a:defRPr sz="2400">
                <a:solidFill>
                  <a:srgbClr val="FFFF00"/>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5" name="Footer Placeholder 12"/>
          <p:cNvSpPr>
            <a:spLocks noGrp="1"/>
          </p:cNvSpPr>
          <p:nvPr>
            <p:ph type="ftr" sz="quarter" idx="10"/>
          </p:nvPr>
        </p:nvSpPr>
        <p:spPr>
          <a:xfrm>
            <a:off x="457200" y="6324600"/>
            <a:ext cx="2895600" cy="365125"/>
          </a:xfrm>
          <a:prstGeom prst="rect">
            <a:avLst/>
          </a:prstGeom>
        </p:spPr>
        <p:txBody>
          <a:bodyPr/>
          <a:lstStyle>
            <a:lvl1pPr>
              <a:defRPr/>
            </a:lvl1pPr>
          </a:lstStyle>
          <a:p>
            <a:pPr>
              <a:defRPr/>
            </a:pPr>
            <a:r>
              <a:rPr lang="en-CA" dirty="0"/>
              <a:t>Copyright © 2012 – Pearson Canada Inc.</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noChangeArrowheads="1"/>
          </p:cNvSpPr>
          <p:nvPr>
            <p:ph type="ftr" sz="quarter" idx="10"/>
          </p:nvPr>
        </p:nvSpPr>
        <p:spPr>
          <a:xfrm>
            <a:off x="457200" y="6324600"/>
            <a:ext cx="2895600" cy="365125"/>
          </a:xfrm>
          <a:prstGeom prst="rect">
            <a:avLst/>
          </a:prstGeom>
        </p:spPr>
        <p:txBody>
          <a:bodyPr/>
          <a:lstStyle>
            <a:lvl1pPr>
              <a:defRPr/>
            </a:lvl1pPr>
          </a:lstStyle>
          <a:p>
            <a:pPr>
              <a:defRPr/>
            </a:pPr>
            <a:endParaRPr lang="en-US" dirty="0"/>
          </a:p>
        </p:txBody>
      </p:sp>
      <p:sp>
        <p:nvSpPr>
          <p:cNvPr id="6" name="Date Placeholder 5"/>
          <p:cNvSpPr>
            <a:spLocks noGrp="1" noChangeArrowheads="1"/>
          </p:cNvSpPr>
          <p:nvPr>
            <p:ph type="dt" sz="half" idx="11"/>
          </p:nvPr>
        </p:nvSpPr>
        <p:spPr>
          <a:xfrm>
            <a:off x="1219200" y="6477000"/>
            <a:ext cx="3581400" cy="152400"/>
          </a:xfrm>
          <a:prstGeom prst="rect">
            <a:avLst/>
          </a:prstGeom>
        </p:spPr>
        <p:txBody>
          <a:bodyPr/>
          <a:lstStyle>
            <a:lvl1pPr>
              <a:defRPr>
                <a:latin typeface="Arial" pitchFamily="34" charset="0"/>
                <a:cs typeface="Arial" pitchFamily="34" charset="0"/>
              </a:defRPr>
            </a:lvl1pPr>
          </a:lstStyle>
          <a:p>
            <a:pPr>
              <a:defRPr/>
            </a:pPr>
            <a:r>
              <a:rPr lang="en-US" dirty="0"/>
              <a:t>© 2010 Pearson Education Canada</a:t>
            </a:r>
          </a:p>
          <a:p>
            <a:pPr>
              <a:defRPr/>
            </a:pPr>
            <a:endParaRPr lang="en-US" dirty="0"/>
          </a:p>
        </p:txBody>
      </p:sp>
      <p:sp>
        <p:nvSpPr>
          <p:cNvPr id="7" name="Slide Number Placeholder 6"/>
          <p:cNvSpPr>
            <a:spLocks noGrp="1" noChangeArrowheads="1"/>
          </p:cNvSpPr>
          <p:nvPr>
            <p:ph type="sldNum" sz="quarter" idx="12"/>
          </p:nvPr>
        </p:nvSpPr>
        <p:spPr>
          <a:xfrm>
            <a:off x="6553200" y="6477000"/>
            <a:ext cx="2133600" cy="244475"/>
          </a:xfrm>
          <a:prstGeom prst="rect">
            <a:avLst/>
          </a:prstGeom>
        </p:spPr>
        <p:txBody>
          <a:bodyPr/>
          <a:lstStyle>
            <a:lvl1pPr>
              <a:defRPr>
                <a:latin typeface="Arial" pitchFamily="34" charset="0"/>
                <a:cs typeface="Arial" pitchFamily="34" charset="0"/>
              </a:defRPr>
            </a:lvl1pPr>
          </a:lstStyle>
          <a:p>
            <a:pPr>
              <a:defRPr/>
            </a:pPr>
            <a:r>
              <a:rPr lang="en-US" dirty="0"/>
              <a:t>1-</a:t>
            </a:r>
            <a:fld id="{51161964-812C-4D8C-AFDB-2A895D7D4225}" type="slidenum">
              <a:rPr lang="en-US"/>
              <a:pPr>
                <a:defRPr/>
              </a:pPr>
              <a:t>‹#›</a:t>
            </a:fld>
            <a:endParaRPr lang="en-US"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xfrm>
            <a:off x="457200" y="6324600"/>
            <a:ext cx="2895600" cy="365125"/>
          </a:xfrm>
          <a:prstGeom prst="rect">
            <a:avLst/>
          </a:prstGeom>
        </p:spPr>
        <p:txBody>
          <a:bodyPr/>
          <a:lstStyle>
            <a:lvl1pPr>
              <a:defRPr/>
            </a:lvl1pPr>
          </a:lstStyle>
          <a:p>
            <a:pPr>
              <a:defRPr/>
            </a:pPr>
            <a:endParaRPr lang="en-US" dirty="0"/>
          </a:p>
        </p:txBody>
      </p:sp>
      <p:sp>
        <p:nvSpPr>
          <p:cNvPr id="3" name="Rectangle 5"/>
          <p:cNvSpPr>
            <a:spLocks noGrp="1" noChangeArrowheads="1"/>
          </p:cNvSpPr>
          <p:nvPr>
            <p:ph type="dt" sz="half" idx="11"/>
          </p:nvPr>
        </p:nvSpPr>
        <p:spPr>
          <a:xfrm>
            <a:off x="1219200" y="6477000"/>
            <a:ext cx="3581400" cy="152400"/>
          </a:xfrm>
          <a:prstGeom prst="rect">
            <a:avLst/>
          </a:prstGeom>
        </p:spPr>
        <p:txBody>
          <a:bodyPr/>
          <a:lstStyle>
            <a:lvl1pPr>
              <a:defRPr>
                <a:latin typeface="Arial" pitchFamily="34" charset="0"/>
                <a:cs typeface="Arial" pitchFamily="34" charset="0"/>
              </a:defRPr>
            </a:lvl1pPr>
          </a:lstStyle>
          <a:p>
            <a:pPr>
              <a:defRPr/>
            </a:pPr>
            <a:r>
              <a:rPr lang="en-US" dirty="0"/>
              <a:t>© 2010 Pearson Education Canada</a:t>
            </a:r>
          </a:p>
          <a:p>
            <a:pPr>
              <a:defRPr/>
            </a:pPr>
            <a:endParaRPr lang="en-US" dirty="0"/>
          </a:p>
        </p:txBody>
      </p:sp>
      <p:sp>
        <p:nvSpPr>
          <p:cNvPr id="4" name="Rectangle 6"/>
          <p:cNvSpPr>
            <a:spLocks noGrp="1" noChangeArrowheads="1"/>
          </p:cNvSpPr>
          <p:nvPr>
            <p:ph type="sldNum" sz="quarter" idx="12"/>
          </p:nvPr>
        </p:nvSpPr>
        <p:spPr>
          <a:xfrm>
            <a:off x="6553200" y="6477000"/>
            <a:ext cx="2133600" cy="244475"/>
          </a:xfrm>
          <a:prstGeom prst="rect">
            <a:avLst/>
          </a:prstGeom>
        </p:spPr>
        <p:txBody>
          <a:bodyPr/>
          <a:lstStyle>
            <a:lvl1pPr>
              <a:defRPr>
                <a:latin typeface="Arial" pitchFamily="34" charset="0"/>
                <a:cs typeface="Arial" pitchFamily="34" charset="0"/>
              </a:defRPr>
            </a:lvl1pPr>
          </a:lstStyle>
          <a:p>
            <a:pPr>
              <a:defRPr/>
            </a:pPr>
            <a:r>
              <a:rPr lang="en-US" dirty="0"/>
              <a:t>1-</a:t>
            </a:r>
            <a:fld id="{38744CEF-D367-49E8-8212-8C55BB9284C1}" type="slidenum">
              <a:rPr lang="en-US"/>
              <a:pPr>
                <a:defRPr/>
              </a:pPr>
              <a:t>‹#›</a:t>
            </a:fld>
            <a:endParaRPr lang="en-US" dirty="0"/>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274638"/>
            <a:ext cx="7543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43000" y="1600200"/>
            <a:ext cx="36957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91100" y="1600200"/>
            <a:ext cx="36957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noChangeArrowheads="1"/>
          </p:cNvSpPr>
          <p:nvPr>
            <p:ph type="sldNum" sz="quarter" idx="10"/>
          </p:nvPr>
        </p:nvSpPr>
        <p:spPr>
          <a:xfrm>
            <a:off x="6553200" y="6245225"/>
            <a:ext cx="2133600" cy="476250"/>
          </a:xfrm>
          <a:prstGeom prst="rect">
            <a:avLst/>
          </a:prstGeom>
        </p:spPr>
        <p:txBody>
          <a:bodyPr/>
          <a:lstStyle>
            <a:lvl1pPr>
              <a:defRPr>
                <a:latin typeface="Arial" pitchFamily="34" charset="0"/>
                <a:cs typeface="Arial" pitchFamily="34" charset="0"/>
              </a:defRPr>
            </a:lvl1pPr>
          </a:lstStyle>
          <a:p>
            <a:pPr>
              <a:defRPr/>
            </a:pPr>
            <a:r>
              <a:rPr lang="en-US" dirty="0"/>
              <a:t>1-</a:t>
            </a:r>
            <a:fld id="{17BF5E60-B466-4E7C-AF4F-AF611A7A5FC7}" type="slidenum">
              <a:rPr lang="en-US"/>
              <a:pPr>
                <a:defRPr/>
              </a:pPr>
              <a:t>‹#›</a:t>
            </a:fld>
            <a:endParaRPr lang="en-US"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6" name="Rectangle 5"/>
          <p:cNvSpPr/>
          <p:nvPr/>
        </p:nvSpPr>
        <p:spPr bwMode="auto">
          <a:xfrm>
            <a:off x="0" y="0"/>
            <a:ext cx="9144000" cy="533400"/>
          </a:xfrm>
          <a:prstGeom prst="rect">
            <a:avLst/>
          </a:prstGeom>
          <a:solidFill>
            <a:srgbClr val="F9F1A3"/>
          </a:solidFill>
          <a:ln w="9525" cap="flat" cmpd="sng" algn="ctr">
            <a:noFill/>
            <a:prstDash val="solid"/>
            <a:miter lim="800000"/>
            <a:headEnd type="none" w="sm" len="sm"/>
            <a:tailEnd type="none" w="sm" len="sm"/>
          </a:ln>
          <a:effectLst/>
        </p:spPr>
        <p:txBody>
          <a:bodyPr wrap="none"/>
          <a:lstStyle/>
          <a:p>
            <a:pPr>
              <a:defRPr/>
            </a:pPr>
            <a:endParaRPr lang="en-CA" dirty="0">
              <a:latin typeface="Arial" pitchFamily="34" charset="0"/>
              <a:cs typeface="+mn-cs"/>
            </a:endParaRPr>
          </a:p>
        </p:txBody>
      </p:sp>
      <p:sp>
        <p:nvSpPr>
          <p:cNvPr id="3075" name="Rectangle 2"/>
          <p:cNvSpPr>
            <a:spLocks noGrp="1" noChangeArrowheads="1"/>
          </p:cNvSpPr>
          <p:nvPr>
            <p:ph type="title"/>
          </p:nvPr>
        </p:nvSpPr>
        <p:spPr bwMode="auto">
          <a:xfrm>
            <a:off x="1219200" y="533400"/>
            <a:ext cx="7543800" cy="7318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CA" smtClean="0"/>
              <a:t>Click to edit Master title style</a:t>
            </a:r>
          </a:p>
        </p:txBody>
      </p:sp>
      <p:sp>
        <p:nvSpPr>
          <p:cNvPr id="3076" name="Rectangle 3"/>
          <p:cNvSpPr>
            <a:spLocks noGrp="1" noChangeArrowheads="1"/>
          </p:cNvSpPr>
          <p:nvPr>
            <p:ph type="body" idx="1"/>
          </p:nvPr>
        </p:nvSpPr>
        <p:spPr bwMode="auto">
          <a:xfrm>
            <a:off x="457200" y="1600200"/>
            <a:ext cx="82296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p>
        </p:txBody>
      </p:sp>
    </p:spTree>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Lst>
  <p:timing>
    <p:tnLst>
      <p:par>
        <p:cTn id="1" dur="indefinite" restart="never" nodeType="tmRoot"/>
      </p:par>
    </p:tnLst>
  </p:timing>
  <p:hf hdr="0" dt="0"/>
  <p:txStyles>
    <p:titleStyle>
      <a:lvl1pPr algn="ctr" rtl="0" eaLnBrk="0" fontAlgn="base" hangingPunct="0">
        <a:spcBef>
          <a:spcPct val="0"/>
        </a:spcBef>
        <a:spcAft>
          <a:spcPct val="0"/>
        </a:spcAft>
        <a:defRPr sz="4400">
          <a:solidFill>
            <a:srgbClr val="FFC000"/>
          </a:solidFill>
          <a:latin typeface="+mj-lt"/>
          <a:ea typeface="+mj-ea"/>
          <a:cs typeface="+mj-cs"/>
        </a:defRPr>
      </a:lvl1pPr>
      <a:lvl2pPr algn="ctr" rtl="0" eaLnBrk="0" fontAlgn="base" hangingPunct="0">
        <a:spcBef>
          <a:spcPct val="0"/>
        </a:spcBef>
        <a:spcAft>
          <a:spcPct val="0"/>
        </a:spcAft>
        <a:defRPr sz="4400">
          <a:solidFill>
            <a:srgbClr val="FFC000"/>
          </a:solidFill>
          <a:latin typeface="Arial" pitchFamily="34" charset="0"/>
        </a:defRPr>
      </a:lvl2pPr>
      <a:lvl3pPr algn="ctr" rtl="0" eaLnBrk="0" fontAlgn="base" hangingPunct="0">
        <a:spcBef>
          <a:spcPct val="0"/>
        </a:spcBef>
        <a:spcAft>
          <a:spcPct val="0"/>
        </a:spcAft>
        <a:defRPr sz="4400">
          <a:solidFill>
            <a:srgbClr val="FFC000"/>
          </a:solidFill>
          <a:latin typeface="Arial" pitchFamily="34" charset="0"/>
        </a:defRPr>
      </a:lvl3pPr>
      <a:lvl4pPr algn="ctr" rtl="0" eaLnBrk="0" fontAlgn="base" hangingPunct="0">
        <a:spcBef>
          <a:spcPct val="0"/>
        </a:spcBef>
        <a:spcAft>
          <a:spcPct val="0"/>
        </a:spcAft>
        <a:defRPr sz="4400">
          <a:solidFill>
            <a:srgbClr val="FFC000"/>
          </a:solidFill>
          <a:latin typeface="Arial" pitchFamily="34" charset="0"/>
        </a:defRPr>
      </a:lvl4pPr>
      <a:lvl5pPr algn="ctr" rtl="0" eaLnBrk="0" fontAlgn="base" hangingPunct="0">
        <a:spcBef>
          <a:spcPct val="0"/>
        </a:spcBef>
        <a:spcAft>
          <a:spcPct val="0"/>
        </a:spcAft>
        <a:defRPr sz="4400">
          <a:solidFill>
            <a:srgbClr val="FFC000"/>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rgbClr val="FFFF00"/>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accent1"/>
          </a:solidFill>
          <a:latin typeface="+mn-lt"/>
        </a:defRPr>
      </a:lvl3pPr>
      <a:lvl4pPr marL="1600200" indent="-228600" algn="l" rtl="0" eaLnBrk="0" fontAlgn="base" hangingPunct="0">
        <a:spcBef>
          <a:spcPct val="20000"/>
        </a:spcBef>
        <a:spcAft>
          <a:spcPct val="0"/>
        </a:spcAft>
        <a:buChar char="–"/>
        <a:defRPr sz="2000">
          <a:solidFill>
            <a:srgbClr val="FFFF00"/>
          </a:solidFill>
          <a:latin typeface="+mn-lt"/>
        </a:defRPr>
      </a:lvl4pPr>
      <a:lvl5pPr marL="2057400" indent="-228600" algn="l" rtl="0" eaLnBrk="0" fontAlgn="base" hangingPunct="0">
        <a:spcBef>
          <a:spcPct val="20000"/>
        </a:spcBef>
        <a:spcAft>
          <a:spcPct val="0"/>
        </a:spcAft>
        <a:buChar char="»"/>
        <a:defRPr sz="2000">
          <a:solidFill>
            <a:schemeClr val="accent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hyperlink" Target="http://images.google.ca/imgres?imgurl=http://seeker401.files.wordpress.com/2009/05/nike_logo.jpg&amp;imgrefurl=http://seeker401.wordpress.com/2009/05/15/nike-to-cut-1750-jobs-globally/&amp;usg=__6Q4CgIjA1BpIBg6F9lBvu-1LEWk=&amp;h=400&amp;w=400&amp;sz=12&amp;hl=en&amp;start=9&amp;tbnid=hS3glRBoXdgpCM:&amp;tbnh=124&amp;tbnw=124&amp;prev=/images?q=nike&amp;gbv=2&amp;hl=en"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notesSlide" Target="../notesSlides/notesSlide8.xml"/><Relationship Id="rId7"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3.bin"/><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png"/><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www.google.ca/search?q=Muhammad+Yunus&amp;ie=utf-8&amp;oe=utf-8&amp;rls=org.mozilla:en-US:official&amp;client=firefox-a&amp;gws_rd=cr&amp;ei=sYDcUoL5BOWe2wXuh4HACg" TargetMode="Externa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www.youtube.com/watch?v=YSHfWXO8fr8"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image" Target="../media/image3.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Slide Number Placeholder 6"/>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dirty="0" smtClean="0">
                <a:latin typeface="Arial" charset="0"/>
                <a:cs typeface="Arial" charset="0"/>
              </a:rPr>
              <a:t>1-</a:t>
            </a:r>
            <a:fld id="{6302C1DF-2F5B-4050-9ADF-63F7411968DD}" type="slidenum">
              <a:rPr lang="en-US" smtClean="0">
                <a:latin typeface="Arial" charset="0"/>
                <a:cs typeface="Arial" charset="0"/>
              </a:rPr>
              <a:pPr/>
              <a:t>1</a:t>
            </a:fld>
            <a:endParaRPr lang="en-US" dirty="0" smtClean="0">
              <a:latin typeface="Arial" charset="0"/>
              <a:cs typeface="Arial" charset="0"/>
            </a:endParaRPr>
          </a:p>
        </p:txBody>
      </p:sp>
      <p:sp>
        <p:nvSpPr>
          <p:cNvPr id="7173" name="Rectangle 3"/>
          <p:cNvSpPr>
            <a:spLocks noGrp="1" noChangeArrowheads="1"/>
          </p:cNvSpPr>
          <p:nvPr>
            <p:ph type="title"/>
          </p:nvPr>
        </p:nvSpPr>
        <p:spPr>
          <a:xfrm>
            <a:off x="467544" y="692696"/>
            <a:ext cx="7772400" cy="1143000"/>
          </a:xfrm>
        </p:spPr>
        <p:txBody>
          <a:bodyPr/>
          <a:lstStyle/>
          <a:p>
            <a:pPr eaLnBrk="1" hangingPunct="1"/>
            <a:r>
              <a:rPr lang="en-US" sz="4000" b="1" dirty="0" smtClean="0"/>
              <a:t/>
            </a:r>
            <a:br>
              <a:rPr lang="en-US" sz="4000" b="1" dirty="0" smtClean="0"/>
            </a:br>
            <a:r>
              <a:rPr lang="en-US" sz="4000" b="1" dirty="0" smtClean="0"/>
              <a:t>Welcome to</a:t>
            </a:r>
            <a:br>
              <a:rPr lang="en-US" sz="4000" b="1" dirty="0" smtClean="0"/>
            </a:br>
            <a:r>
              <a:rPr lang="en-US" sz="4000" b="1" dirty="0" smtClean="0"/>
              <a:t>Career and Workplace Essentials</a:t>
            </a:r>
          </a:p>
        </p:txBody>
      </p:sp>
      <p:pic>
        <p:nvPicPr>
          <p:cNvPr id="18433" name="Picture 1" descr="K:\W2015\CWE\Graphics\GSNf2014 group final.jpg"/>
          <p:cNvPicPr>
            <a:picLocks noChangeAspect="1" noChangeArrowheads="1"/>
          </p:cNvPicPr>
          <p:nvPr/>
        </p:nvPicPr>
        <p:blipFill>
          <a:blip r:embed="rId3" cstate="print"/>
          <a:srcRect/>
          <a:stretch>
            <a:fillRect/>
          </a:stretch>
        </p:blipFill>
        <p:spPr bwMode="auto">
          <a:xfrm>
            <a:off x="2267744" y="2708920"/>
            <a:ext cx="5184576" cy="3456384"/>
          </a:xfrm>
          <a:prstGeom prst="rect">
            <a:avLst/>
          </a:prstGeom>
          <a:noFill/>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2"/>
          <p:cNvSpPr>
            <a:spLocks noGrp="1"/>
          </p:cNvSpPr>
          <p:nvPr>
            <p:ph type="sldNum" sz="quarter" idx="4294967295"/>
          </p:nvPr>
        </p:nvSpPr>
        <p:spPr>
          <a:xfrm>
            <a:off x="457200" y="6324600"/>
            <a:ext cx="2895600" cy="365125"/>
          </a:xfrm>
          <a:prstGeom prst="rect">
            <a:avLst/>
          </a:prstGeom>
        </p:spPr>
        <p:txBody>
          <a:bodyPr anchor="ctr"/>
          <a:lstStyle/>
          <a:p>
            <a:pPr algn="ctr">
              <a:defRPr/>
            </a:pPr>
            <a:r>
              <a:rPr lang="en-US" sz="900" dirty="0">
                <a:solidFill>
                  <a:schemeClr val="accent1"/>
                </a:solidFill>
                <a:latin typeface="Arial" pitchFamily="34" charset="0"/>
                <a:cs typeface="+mn-cs"/>
              </a:rPr>
              <a:t>1-</a:t>
            </a:r>
            <a:fld id="{37209B12-04B0-41B8-BE15-8FB805A7DF36}" type="slidenum">
              <a:rPr lang="en-US" sz="900">
                <a:solidFill>
                  <a:schemeClr val="accent1"/>
                </a:solidFill>
                <a:latin typeface="Arial" pitchFamily="34" charset="0"/>
                <a:cs typeface="+mn-cs"/>
              </a:rPr>
              <a:pPr algn="ctr">
                <a:defRPr/>
              </a:pPr>
              <a:t>10</a:t>
            </a:fld>
            <a:endParaRPr lang="en-US" sz="900" dirty="0">
              <a:solidFill>
                <a:schemeClr val="accent1"/>
              </a:solidFill>
              <a:latin typeface="Arial" pitchFamily="34" charset="0"/>
              <a:cs typeface="+mn-cs"/>
            </a:endParaRPr>
          </a:p>
        </p:txBody>
      </p:sp>
      <p:sp>
        <p:nvSpPr>
          <p:cNvPr id="450562" name="Text Box 2"/>
          <p:cNvSpPr txBox="1">
            <a:spLocks noChangeArrowheads="1"/>
          </p:cNvSpPr>
          <p:nvPr/>
        </p:nvSpPr>
        <p:spPr bwMode="auto">
          <a:xfrm>
            <a:off x="533400" y="2133600"/>
            <a:ext cx="3733800" cy="952500"/>
          </a:xfrm>
          <a:prstGeom prst="rect">
            <a:avLst/>
          </a:prstGeom>
          <a:solidFill>
            <a:schemeClr val="bg1"/>
          </a:solidFill>
          <a:ln w="38100">
            <a:solidFill>
              <a:schemeClr val="tx1"/>
            </a:solidFill>
            <a:miter lim="800000"/>
            <a:headEnd/>
            <a:tailEnd/>
          </a:ln>
          <a:effectLst/>
        </p:spPr>
        <p:txBody>
          <a:bodyPr>
            <a:spAutoFit/>
          </a:bodyPr>
          <a:lstStyle/>
          <a:p>
            <a:pPr>
              <a:spcBef>
                <a:spcPct val="50000"/>
              </a:spcBef>
              <a:defRPr/>
            </a:pPr>
            <a:r>
              <a:rPr lang="en-US" sz="5400" b="1" dirty="0">
                <a:effectLst>
                  <a:outerShdw blurRad="38100" dist="38100" dir="2700000" algn="tl">
                    <a:srgbClr val="FFFFFF"/>
                  </a:outerShdw>
                </a:effectLst>
                <a:cs typeface="Arial" pitchFamily="34" charset="0"/>
              </a:rPr>
              <a:t>For Profit</a:t>
            </a:r>
          </a:p>
        </p:txBody>
      </p:sp>
      <p:sp>
        <p:nvSpPr>
          <p:cNvPr id="450563" name="Text Box 3"/>
          <p:cNvSpPr txBox="1">
            <a:spLocks noChangeArrowheads="1"/>
          </p:cNvSpPr>
          <p:nvPr/>
        </p:nvSpPr>
        <p:spPr bwMode="auto">
          <a:xfrm>
            <a:off x="3962400" y="4038600"/>
            <a:ext cx="1752600" cy="952500"/>
          </a:xfrm>
          <a:prstGeom prst="rect">
            <a:avLst/>
          </a:prstGeom>
          <a:solidFill>
            <a:schemeClr val="bg1"/>
          </a:solidFill>
          <a:ln w="38100">
            <a:solidFill>
              <a:schemeClr val="tx1"/>
            </a:solidFill>
            <a:miter lim="800000"/>
            <a:headEnd/>
            <a:tailEnd/>
          </a:ln>
          <a:effectLst/>
        </p:spPr>
        <p:txBody>
          <a:bodyPr>
            <a:spAutoFit/>
          </a:bodyPr>
          <a:lstStyle/>
          <a:p>
            <a:pPr>
              <a:spcBef>
                <a:spcPct val="50000"/>
              </a:spcBef>
              <a:defRPr/>
            </a:pPr>
            <a:r>
              <a:rPr lang="en-US" sz="5400" b="1" dirty="0">
                <a:effectLst>
                  <a:outerShdw blurRad="38100" dist="38100" dir="2700000" algn="tl">
                    <a:srgbClr val="FFFFFF"/>
                  </a:outerShdw>
                </a:effectLst>
                <a:cs typeface="Arial" pitchFamily="34" charset="0"/>
              </a:rPr>
              <a:t>vs.</a:t>
            </a:r>
          </a:p>
        </p:txBody>
      </p:sp>
      <p:sp>
        <p:nvSpPr>
          <p:cNvPr id="450564" name="Text Box 4"/>
          <p:cNvSpPr txBox="1">
            <a:spLocks noChangeArrowheads="1"/>
          </p:cNvSpPr>
          <p:nvPr/>
        </p:nvSpPr>
        <p:spPr bwMode="auto">
          <a:xfrm>
            <a:off x="4953000" y="5562600"/>
            <a:ext cx="3733800" cy="952500"/>
          </a:xfrm>
          <a:prstGeom prst="rect">
            <a:avLst/>
          </a:prstGeom>
          <a:solidFill>
            <a:schemeClr val="bg1"/>
          </a:solidFill>
          <a:ln w="38100">
            <a:solidFill>
              <a:schemeClr val="tx1"/>
            </a:solidFill>
            <a:miter lim="800000"/>
            <a:headEnd/>
            <a:tailEnd/>
          </a:ln>
          <a:effectLst/>
        </p:spPr>
        <p:txBody>
          <a:bodyPr>
            <a:spAutoFit/>
          </a:bodyPr>
          <a:lstStyle/>
          <a:p>
            <a:pPr>
              <a:spcBef>
                <a:spcPct val="50000"/>
              </a:spcBef>
              <a:defRPr/>
            </a:pPr>
            <a:r>
              <a:rPr lang="en-US" sz="5400" b="1" dirty="0">
                <a:effectLst>
                  <a:outerShdw blurRad="38100" dist="38100" dir="2700000" algn="tl">
                    <a:srgbClr val="FFFFFF"/>
                  </a:outerShdw>
                </a:effectLst>
                <a:cs typeface="Arial" pitchFamily="34" charset="0"/>
              </a:rPr>
              <a:t>Nonprofit</a:t>
            </a:r>
          </a:p>
        </p:txBody>
      </p:sp>
      <p:sp>
        <p:nvSpPr>
          <p:cNvPr id="450565" name="Line 5"/>
          <p:cNvSpPr>
            <a:spLocks noChangeShapeType="1"/>
          </p:cNvSpPr>
          <p:nvPr/>
        </p:nvSpPr>
        <p:spPr bwMode="auto">
          <a:xfrm>
            <a:off x="3124200" y="3276600"/>
            <a:ext cx="2209800" cy="609600"/>
          </a:xfrm>
          <a:prstGeom prst="line">
            <a:avLst/>
          </a:prstGeom>
          <a:noFill/>
          <a:ln w="57150">
            <a:solidFill>
              <a:schemeClr val="tx1"/>
            </a:solidFill>
            <a:round/>
            <a:headEnd type="arrow" w="med" len="med"/>
            <a:tailEnd type="arrow" w="med" len="med"/>
          </a:ln>
        </p:spPr>
        <p:txBody>
          <a:bodyPr/>
          <a:lstStyle/>
          <a:p>
            <a:endParaRPr lang="en-CA" dirty="0"/>
          </a:p>
        </p:txBody>
      </p:sp>
      <p:sp>
        <p:nvSpPr>
          <p:cNvPr id="450566" name="Line 6"/>
          <p:cNvSpPr>
            <a:spLocks noChangeShapeType="1"/>
          </p:cNvSpPr>
          <p:nvPr/>
        </p:nvSpPr>
        <p:spPr bwMode="auto">
          <a:xfrm>
            <a:off x="5791200" y="4800600"/>
            <a:ext cx="1447800" cy="685800"/>
          </a:xfrm>
          <a:prstGeom prst="line">
            <a:avLst/>
          </a:prstGeom>
          <a:noFill/>
          <a:ln w="57150">
            <a:solidFill>
              <a:schemeClr val="tx1"/>
            </a:solidFill>
            <a:round/>
            <a:headEnd type="arrow" w="med" len="med"/>
            <a:tailEnd type="arrow" w="med" len="med"/>
          </a:ln>
        </p:spPr>
        <p:txBody>
          <a:bodyPr/>
          <a:lstStyle/>
          <a:p>
            <a:endParaRPr lang="en-CA" dirty="0"/>
          </a:p>
        </p:txBody>
      </p:sp>
      <p:sp>
        <p:nvSpPr>
          <p:cNvPr id="17416" name="Rectangle 19"/>
          <p:cNvSpPr>
            <a:spLocks noGrp="1" noChangeArrowheads="1"/>
          </p:cNvSpPr>
          <p:nvPr>
            <p:ph type="title"/>
          </p:nvPr>
        </p:nvSpPr>
        <p:spPr>
          <a:xfrm>
            <a:off x="914400" y="685800"/>
            <a:ext cx="7543800" cy="1265238"/>
          </a:xfrm>
        </p:spPr>
        <p:txBody>
          <a:bodyPr/>
          <a:lstStyle/>
          <a:p>
            <a:pPr eaLnBrk="1" hangingPunct="1"/>
            <a:r>
              <a:rPr lang="en-US" sz="3200" b="1" dirty="0" smtClean="0"/>
              <a:t>Some Businesses Are Set Up To Make A Profit And Others Are Not</a:t>
            </a:r>
          </a:p>
        </p:txBody>
      </p:sp>
      <p:pic>
        <p:nvPicPr>
          <p:cNvPr id="17417" name="Picture 5" descr="nike_logo">
            <a:hlinkClick r:id="rId3"/>
          </p:cNvPr>
          <p:cNvPicPr>
            <a:picLocks noChangeAspect="1" noChangeArrowheads="1"/>
          </p:cNvPicPr>
          <p:nvPr/>
        </p:nvPicPr>
        <p:blipFill>
          <a:blip r:embed="rId4" cstate="print"/>
          <a:srcRect/>
          <a:stretch>
            <a:fillRect/>
          </a:stretch>
        </p:blipFill>
        <p:spPr bwMode="auto">
          <a:xfrm>
            <a:off x="7239000" y="2362200"/>
            <a:ext cx="1371600" cy="1371600"/>
          </a:xfrm>
          <a:prstGeom prst="rect">
            <a:avLst/>
          </a:prstGeom>
          <a:noFill/>
          <a:ln w="19050">
            <a:solidFill>
              <a:schemeClr val="tx1"/>
            </a:solidFill>
            <a:miter lim="800000"/>
            <a:headEnd/>
            <a:tailEnd/>
          </a:ln>
        </p:spPr>
      </p:pic>
      <p:pic>
        <p:nvPicPr>
          <p:cNvPr id="17418" name="Picture 20"/>
          <p:cNvPicPr>
            <a:picLocks noChangeAspect="1" noChangeArrowheads="1"/>
          </p:cNvPicPr>
          <p:nvPr/>
        </p:nvPicPr>
        <p:blipFill>
          <a:blip r:embed="rId5" cstate="print"/>
          <a:srcRect/>
          <a:stretch>
            <a:fillRect/>
          </a:stretch>
        </p:blipFill>
        <p:spPr bwMode="auto">
          <a:xfrm>
            <a:off x="457200" y="5029200"/>
            <a:ext cx="1447800" cy="1447800"/>
          </a:xfrm>
          <a:prstGeom prst="rect">
            <a:avLst/>
          </a:prstGeom>
          <a:noFill/>
          <a:ln w="19050" algn="ctr">
            <a:solidFill>
              <a:schemeClr val="tx2"/>
            </a:solid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50563"/>
                                        </p:tgtEl>
                                        <p:attrNameLst>
                                          <p:attrName>style.visibility</p:attrName>
                                        </p:attrNameLst>
                                      </p:cBhvr>
                                      <p:to>
                                        <p:strVal val="visible"/>
                                      </p:to>
                                    </p:set>
                                    <p:animEffect transition="in" filter="dissolve">
                                      <p:cBhvr>
                                        <p:cTn id="7" dur="1000"/>
                                        <p:tgtEl>
                                          <p:spTgt spid="45056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450565"/>
                                        </p:tgtEl>
                                        <p:attrNameLst>
                                          <p:attrName>style.visibility</p:attrName>
                                        </p:attrNameLst>
                                      </p:cBhvr>
                                      <p:to>
                                        <p:strVal val="visible"/>
                                      </p:to>
                                    </p:set>
                                    <p:animEffect transition="in" filter="box(out)">
                                      <p:cBhvr>
                                        <p:cTn id="12" dur="500"/>
                                        <p:tgtEl>
                                          <p:spTgt spid="450565"/>
                                        </p:tgtEl>
                                      </p:cBhvr>
                                    </p:animEffect>
                                  </p:childTnLst>
                                  <p:subTnLst>
                                    <p:animClr clrSpc="rgb" dir="cw">
                                      <p:cBhvr override="childStyle">
                                        <p:cTn dur="1" fill="hold" display="0" masterRel="nextClick" afterEffect="1"/>
                                        <p:tgtEl>
                                          <p:spTgt spid="450565"/>
                                        </p:tgtEl>
                                        <p:attrNameLst>
                                          <p:attrName>ppt_c</p:attrName>
                                        </p:attrNameLst>
                                      </p:cBhvr>
                                      <p:to>
                                        <a:srgbClr val="FFFF66"/>
                                      </p:to>
                                    </p:animClr>
                                  </p:subTnLst>
                                </p:cTn>
                              </p:par>
                            </p:childTnLst>
                          </p:cTn>
                        </p:par>
                        <p:par>
                          <p:cTn id="13" fill="hold">
                            <p:stCondLst>
                              <p:cond delay="500"/>
                            </p:stCondLst>
                            <p:childTnLst>
                              <p:par>
                                <p:cTn id="14" presetID="9" presetClass="entr" presetSubtype="0" fill="hold" grpId="0" nodeType="afterEffect">
                                  <p:stCondLst>
                                    <p:cond delay="0"/>
                                  </p:stCondLst>
                                  <p:childTnLst>
                                    <p:set>
                                      <p:cBhvr>
                                        <p:cTn id="15" dur="1" fill="hold">
                                          <p:stCondLst>
                                            <p:cond delay="0"/>
                                          </p:stCondLst>
                                        </p:cTn>
                                        <p:tgtEl>
                                          <p:spTgt spid="450562"/>
                                        </p:tgtEl>
                                        <p:attrNameLst>
                                          <p:attrName>style.visibility</p:attrName>
                                        </p:attrNameLst>
                                      </p:cBhvr>
                                      <p:to>
                                        <p:strVal val="visible"/>
                                      </p:to>
                                    </p:set>
                                    <p:animEffect transition="in" filter="dissolve">
                                      <p:cBhvr>
                                        <p:cTn id="16" dur="1000"/>
                                        <p:tgtEl>
                                          <p:spTgt spid="450562"/>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32" fill="hold" grpId="0" nodeType="clickEffect">
                                  <p:stCondLst>
                                    <p:cond delay="0"/>
                                  </p:stCondLst>
                                  <p:childTnLst>
                                    <p:set>
                                      <p:cBhvr>
                                        <p:cTn id="20" dur="1" fill="hold">
                                          <p:stCondLst>
                                            <p:cond delay="0"/>
                                          </p:stCondLst>
                                        </p:cTn>
                                        <p:tgtEl>
                                          <p:spTgt spid="450566"/>
                                        </p:tgtEl>
                                        <p:attrNameLst>
                                          <p:attrName>style.visibility</p:attrName>
                                        </p:attrNameLst>
                                      </p:cBhvr>
                                      <p:to>
                                        <p:strVal val="visible"/>
                                      </p:to>
                                    </p:set>
                                    <p:animEffect transition="in" filter="box(out)">
                                      <p:cBhvr>
                                        <p:cTn id="21" dur="500"/>
                                        <p:tgtEl>
                                          <p:spTgt spid="450566"/>
                                        </p:tgtEl>
                                      </p:cBhvr>
                                    </p:animEffect>
                                  </p:childTnLst>
                                  <p:subTnLst>
                                    <p:animClr clrSpc="rgb" dir="cw">
                                      <p:cBhvr override="childStyle">
                                        <p:cTn dur="1" fill="hold" display="0" masterRel="nextClick" afterEffect="1"/>
                                        <p:tgtEl>
                                          <p:spTgt spid="450566"/>
                                        </p:tgtEl>
                                        <p:attrNameLst>
                                          <p:attrName>ppt_c</p:attrName>
                                        </p:attrNameLst>
                                      </p:cBhvr>
                                      <p:to>
                                        <a:srgbClr val="FFFF66"/>
                                      </p:to>
                                    </p:animClr>
                                  </p:subTnLst>
                                </p:cTn>
                              </p:par>
                            </p:childTnLst>
                          </p:cTn>
                        </p:par>
                        <p:par>
                          <p:cTn id="22" fill="hold">
                            <p:stCondLst>
                              <p:cond delay="500"/>
                            </p:stCondLst>
                            <p:childTnLst>
                              <p:par>
                                <p:cTn id="23" presetID="9" presetClass="entr" presetSubtype="0" fill="hold" grpId="0" nodeType="afterEffect">
                                  <p:stCondLst>
                                    <p:cond delay="0"/>
                                  </p:stCondLst>
                                  <p:childTnLst>
                                    <p:set>
                                      <p:cBhvr>
                                        <p:cTn id="24" dur="1" fill="hold">
                                          <p:stCondLst>
                                            <p:cond delay="0"/>
                                          </p:stCondLst>
                                        </p:cTn>
                                        <p:tgtEl>
                                          <p:spTgt spid="450564"/>
                                        </p:tgtEl>
                                        <p:attrNameLst>
                                          <p:attrName>style.visibility</p:attrName>
                                        </p:attrNameLst>
                                      </p:cBhvr>
                                      <p:to>
                                        <p:strVal val="visible"/>
                                      </p:to>
                                    </p:set>
                                    <p:animEffect transition="in" filter="dissolve">
                                      <p:cBhvr>
                                        <p:cTn id="25" dur="1000"/>
                                        <p:tgtEl>
                                          <p:spTgt spid="4505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62" grpId="0" animBg="1"/>
      <p:bldP spid="450563" grpId="0" animBg="1"/>
      <p:bldP spid="450564" grpId="0" animBg="1"/>
      <p:bldP spid="450565" grpId="0" animBg="1"/>
      <p:bldP spid="45056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3"/>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r>
              <a:rPr lang="en-US" sz="1400" dirty="0"/>
              <a:t>1-</a:t>
            </a:r>
            <a:fld id="{3D8603A3-BC2F-4344-A7D6-BD07FB3D5519}" type="slidenum">
              <a:rPr lang="en-US" sz="1400"/>
              <a:pPr algn="r"/>
              <a:t>11</a:t>
            </a:fld>
            <a:endParaRPr lang="en-US" sz="1400" dirty="0"/>
          </a:p>
        </p:txBody>
      </p:sp>
      <p:sp>
        <p:nvSpPr>
          <p:cNvPr id="1031" name="Rectangle 2"/>
          <p:cNvSpPr>
            <a:spLocks noGrp="1" noChangeArrowheads="1"/>
          </p:cNvSpPr>
          <p:nvPr>
            <p:ph type="title" idx="4294967295"/>
          </p:nvPr>
        </p:nvSpPr>
        <p:spPr>
          <a:xfrm>
            <a:off x="990600" y="609600"/>
            <a:ext cx="7620000" cy="1139825"/>
          </a:xfrm>
        </p:spPr>
        <p:txBody>
          <a:bodyPr/>
          <a:lstStyle/>
          <a:p>
            <a:pPr eaLnBrk="1" hangingPunct="1"/>
            <a:r>
              <a:rPr lang="en-US" sz="2800" b="1" dirty="0" smtClean="0">
                <a:solidFill>
                  <a:schemeClr val="accent1"/>
                </a:solidFill>
              </a:rPr>
              <a:t>Resources: </a:t>
            </a:r>
            <a:br>
              <a:rPr lang="en-US" sz="2800" b="1" dirty="0" smtClean="0">
                <a:solidFill>
                  <a:schemeClr val="accent1"/>
                </a:solidFill>
              </a:rPr>
            </a:br>
            <a:r>
              <a:rPr lang="en-US" sz="2800" b="1" dirty="0" smtClean="0">
                <a:solidFill>
                  <a:schemeClr val="accent1"/>
                </a:solidFill>
              </a:rPr>
              <a:t>Inputs and Outputs (Factors of Production)</a:t>
            </a:r>
          </a:p>
        </p:txBody>
      </p:sp>
      <p:sp>
        <p:nvSpPr>
          <p:cNvPr id="567299" name="Text Box 3"/>
          <p:cNvSpPr txBox="1">
            <a:spLocks noChangeArrowheads="1"/>
          </p:cNvSpPr>
          <p:nvPr/>
        </p:nvSpPr>
        <p:spPr bwMode="auto">
          <a:xfrm>
            <a:off x="6324600" y="1703388"/>
            <a:ext cx="2209800" cy="471487"/>
          </a:xfrm>
          <a:prstGeom prst="rect">
            <a:avLst/>
          </a:prstGeom>
          <a:solidFill>
            <a:srgbClr val="33CCFF"/>
          </a:solidFill>
          <a:ln w="38100">
            <a:solidFill>
              <a:schemeClr val="tx1"/>
            </a:solidFill>
            <a:miter lim="800000"/>
            <a:headEnd/>
            <a:tailEnd/>
          </a:ln>
          <a:effectLst/>
        </p:spPr>
        <p:txBody>
          <a:bodyPr>
            <a:spAutoFit/>
          </a:bodyPr>
          <a:lstStyle/>
          <a:p>
            <a:pPr>
              <a:lnSpc>
                <a:spcPct val="80000"/>
              </a:lnSpc>
              <a:spcBef>
                <a:spcPct val="50000"/>
              </a:spcBef>
              <a:defRPr/>
            </a:pPr>
            <a:r>
              <a:rPr lang="en-US" sz="2800" b="1" dirty="0">
                <a:effectLst>
                  <a:outerShdw blurRad="38100" dist="38100" dir="2700000" algn="tl">
                    <a:srgbClr val="FFFFFF"/>
                  </a:outerShdw>
                </a:effectLst>
                <a:cs typeface="Arial" pitchFamily="34" charset="0"/>
              </a:rPr>
              <a:t>Land</a:t>
            </a:r>
          </a:p>
        </p:txBody>
      </p:sp>
      <p:sp>
        <p:nvSpPr>
          <p:cNvPr id="567300" name="Text Box 4"/>
          <p:cNvSpPr txBox="1">
            <a:spLocks noChangeArrowheads="1"/>
          </p:cNvSpPr>
          <p:nvPr/>
        </p:nvSpPr>
        <p:spPr bwMode="auto">
          <a:xfrm>
            <a:off x="457200" y="4953000"/>
            <a:ext cx="2209800" cy="471488"/>
          </a:xfrm>
          <a:prstGeom prst="rect">
            <a:avLst/>
          </a:prstGeom>
          <a:solidFill>
            <a:srgbClr val="33CCFF"/>
          </a:solidFill>
          <a:ln w="38100">
            <a:solidFill>
              <a:schemeClr val="tx1"/>
            </a:solidFill>
            <a:miter lim="800000"/>
            <a:headEnd/>
            <a:tailEnd/>
          </a:ln>
          <a:effectLst/>
        </p:spPr>
        <p:txBody>
          <a:bodyPr>
            <a:spAutoFit/>
          </a:bodyPr>
          <a:lstStyle/>
          <a:p>
            <a:pPr>
              <a:lnSpc>
                <a:spcPct val="80000"/>
              </a:lnSpc>
              <a:spcBef>
                <a:spcPct val="50000"/>
              </a:spcBef>
              <a:defRPr/>
            </a:pPr>
            <a:r>
              <a:rPr lang="en-US" sz="2800" b="1" dirty="0">
                <a:effectLst>
                  <a:outerShdw blurRad="38100" dist="38100" dir="2700000" algn="tl">
                    <a:srgbClr val="FFFFFF"/>
                  </a:outerShdw>
                </a:effectLst>
                <a:cs typeface="Arial" pitchFamily="34" charset="0"/>
              </a:rPr>
              <a:t>Labour</a:t>
            </a:r>
          </a:p>
        </p:txBody>
      </p:sp>
      <p:sp>
        <p:nvSpPr>
          <p:cNvPr id="567301" name="Text Box 5"/>
          <p:cNvSpPr txBox="1">
            <a:spLocks noChangeArrowheads="1"/>
          </p:cNvSpPr>
          <p:nvPr/>
        </p:nvSpPr>
        <p:spPr bwMode="auto">
          <a:xfrm>
            <a:off x="6781800" y="4176713"/>
            <a:ext cx="2209800" cy="471487"/>
          </a:xfrm>
          <a:prstGeom prst="rect">
            <a:avLst/>
          </a:prstGeom>
          <a:solidFill>
            <a:srgbClr val="33CCFF"/>
          </a:solidFill>
          <a:ln w="38100">
            <a:solidFill>
              <a:schemeClr val="tx1"/>
            </a:solidFill>
            <a:miter lim="800000"/>
            <a:headEnd/>
            <a:tailEnd/>
          </a:ln>
          <a:effectLst/>
        </p:spPr>
        <p:txBody>
          <a:bodyPr>
            <a:spAutoFit/>
          </a:bodyPr>
          <a:lstStyle/>
          <a:p>
            <a:pPr>
              <a:lnSpc>
                <a:spcPct val="80000"/>
              </a:lnSpc>
              <a:spcBef>
                <a:spcPct val="50000"/>
              </a:spcBef>
              <a:defRPr/>
            </a:pPr>
            <a:r>
              <a:rPr lang="en-US" sz="2800" b="1" dirty="0">
                <a:effectLst>
                  <a:outerShdw blurRad="38100" dist="38100" dir="2700000" algn="tl">
                    <a:srgbClr val="FFFFFF"/>
                  </a:outerShdw>
                </a:effectLst>
                <a:cs typeface="Arial" pitchFamily="34" charset="0"/>
              </a:rPr>
              <a:t>Capital</a:t>
            </a:r>
          </a:p>
        </p:txBody>
      </p:sp>
      <p:sp>
        <p:nvSpPr>
          <p:cNvPr id="567302" name="Text Box 6"/>
          <p:cNvSpPr txBox="1">
            <a:spLocks noChangeArrowheads="1"/>
          </p:cNvSpPr>
          <p:nvPr/>
        </p:nvSpPr>
        <p:spPr bwMode="auto">
          <a:xfrm>
            <a:off x="1066800" y="1703388"/>
            <a:ext cx="3352800" cy="471487"/>
          </a:xfrm>
          <a:prstGeom prst="rect">
            <a:avLst/>
          </a:prstGeom>
          <a:solidFill>
            <a:srgbClr val="33CCFF"/>
          </a:solidFill>
          <a:ln w="38100">
            <a:solidFill>
              <a:schemeClr val="tx1"/>
            </a:solidFill>
            <a:miter lim="800000"/>
            <a:headEnd/>
            <a:tailEnd/>
          </a:ln>
          <a:effectLst/>
        </p:spPr>
        <p:txBody>
          <a:bodyPr>
            <a:spAutoFit/>
          </a:bodyPr>
          <a:lstStyle/>
          <a:p>
            <a:pPr>
              <a:lnSpc>
                <a:spcPct val="80000"/>
              </a:lnSpc>
              <a:spcBef>
                <a:spcPct val="50000"/>
              </a:spcBef>
              <a:defRPr/>
            </a:pPr>
            <a:r>
              <a:rPr lang="en-US" sz="2800" b="1" dirty="0">
                <a:effectLst>
                  <a:outerShdw blurRad="38100" dist="38100" dir="2700000" algn="tl">
                    <a:srgbClr val="FFFFFF"/>
                  </a:outerShdw>
                </a:effectLst>
                <a:cs typeface="Arial" pitchFamily="34" charset="0"/>
              </a:rPr>
              <a:t>Entrepreneurship</a:t>
            </a:r>
          </a:p>
        </p:txBody>
      </p:sp>
      <p:sp>
        <p:nvSpPr>
          <p:cNvPr id="567303" name="Oval 7"/>
          <p:cNvSpPr>
            <a:spLocks noChangeArrowheads="1"/>
          </p:cNvSpPr>
          <p:nvPr/>
        </p:nvSpPr>
        <p:spPr bwMode="auto">
          <a:xfrm>
            <a:off x="4038600" y="2590800"/>
            <a:ext cx="2209800" cy="1676400"/>
          </a:xfrm>
          <a:prstGeom prst="ellipse">
            <a:avLst/>
          </a:prstGeom>
          <a:solidFill>
            <a:schemeClr val="bg1"/>
          </a:solidFill>
          <a:ln w="9525">
            <a:solidFill>
              <a:schemeClr val="tx1"/>
            </a:solidFill>
            <a:round/>
            <a:headEnd/>
            <a:tailEnd/>
          </a:ln>
        </p:spPr>
        <p:txBody>
          <a:bodyPr wrap="none" anchor="ctr"/>
          <a:lstStyle/>
          <a:p>
            <a:endParaRPr lang="en-CA" dirty="0"/>
          </a:p>
        </p:txBody>
      </p:sp>
      <p:sp>
        <p:nvSpPr>
          <p:cNvPr id="567304" name="Text Box 8"/>
          <p:cNvSpPr txBox="1">
            <a:spLocks noChangeArrowheads="1"/>
          </p:cNvSpPr>
          <p:nvPr/>
        </p:nvSpPr>
        <p:spPr bwMode="auto">
          <a:xfrm>
            <a:off x="4191000" y="2971800"/>
            <a:ext cx="1905000" cy="908050"/>
          </a:xfrm>
          <a:prstGeom prst="rect">
            <a:avLst/>
          </a:prstGeom>
          <a:noFill/>
          <a:ln w="9525">
            <a:noFill/>
            <a:miter lim="800000"/>
            <a:headEnd/>
            <a:tailEnd/>
          </a:ln>
          <a:effectLst/>
        </p:spPr>
        <p:txBody>
          <a:bodyPr>
            <a:spAutoFit/>
          </a:bodyPr>
          <a:lstStyle/>
          <a:p>
            <a:pPr>
              <a:lnSpc>
                <a:spcPct val="80000"/>
              </a:lnSpc>
              <a:spcBef>
                <a:spcPct val="50000"/>
              </a:spcBef>
              <a:defRPr/>
            </a:pPr>
            <a:r>
              <a:rPr lang="en-US" sz="2800" b="1" dirty="0">
                <a:effectLst>
                  <a:outerShdw blurRad="38100" dist="38100" dir="2700000" algn="tl">
                    <a:srgbClr val="FFFFFF"/>
                  </a:outerShdw>
                </a:effectLst>
                <a:cs typeface="Arial" pitchFamily="34" charset="0"/>
              </a:rPr>
              <a:t>Business</a:t>
            </a:r>
          </a:p>
          <a:p>
            <a:pPr>
              <a:lnSpc>
                <a:spcPct val="80000"/>
              </a:lnSpc>
              <a:spcBef>
                <a:spcPct val="50000"/>
              </a:spcBef>
              <a:defRPr/>
            </a:pPr>
            <a:r>
              <a:rPr lang="en-US" sz="2400" b="1" dirty="0">
                <a:effectLst>
                  <a:outerShdw blurRad="38100" dist="38100" dir="2700000" algn="tl">
                    <a:srgbClr val="FFFFFF"/>
                  </a:outerShdw>
                </a:effectLst>
                <a:cs typeface="Arial" pitchFamily="34" charset="0"/>
              </a:rPr>
              <a:t>(Transform)</a:t>
            </a:r>
          </a:p>
        </p:txBody>
      </p:sp>
      <p:sp>
        <p:nvSpPr>
          <p:cNvPr id="567305" name="AutoShape 9"/>
          <p:cNvSpPr>
            <a:spLocks/>
          </p:cNvSpPr>
          <p:nvPr/>
        </p:nvSpPr>
        <p:spPr bwMode="auto">
          <a:xfrm rot="-5400000">
            <a:off x="4887118" y="3987007"/>
            <a:ext cx="430213" cy="3124200"/>
          </a:xfrm>
          <a:prstGeom prst="rightBrace">
            <a:avLst>
              <a:gd name="adj1" fmla="val 60517"/>
              <a:gd name="adj2" fmla="val 50000"/>
            </a:avLst>
          </a:prstGeom>
          <a:noFill/>
          <a:ln w="38100">
            <a:solidFill>
              <a:schemeClr val="tx1"/>
            </a:solidFill>
            <a:round/>
            <a:headEnd/>
            <a:tailEnd/>
          </a:ln>
        </p:spPr>
        <p:txBody>
          <a:bodyPr wrap="none" anchor="ctr"/>
          <a:lstStyle/>
          <a:p>
            <a:endParaRPr lang="en-CA" dirty="0"/>
          </a:p>
        </p:txBody>
      </p:sp>
      <p:sp>
        <p:nvSpPr>
          <p:cNvPr id="567306" name="Text Box 10"/>
          <p:cNvSpPr txBox="1">
            <a:spLocks noChangeArrowheads="1"/>
          </p:cNvSpPr>
          <p:nvPr/>
        </p:nvSpPr>
        <p:spPr bwMode="auto">
          <a:xfrm>
            <a:off x="4021138" y="4827588"/>
            <a:ext cx="2209800" cy="514350"/>
          </a:xfrm>
          <a:prstGeom prst="rect">
            <a:avLst/>
          </a:prstGeom>
          <a:solidFill>
            <a:srgbClr val="00FF00"/>
          </a:solidFill>
          <a:ln w="38100">
            <a:solidFill>
              <a:schemeClr val="tx1"/>
            </a:solidFill>
            <a:miter lim="800000"/>
            <a:headEnd/>
            <a:tailEnd/>
          </a:ln>
          <a:effectLst/>
        </p:spPr>
        <p:txBody>
          <a:bodyPr>
            <a:spAutoFit/>
          </a:bodyPr>
          <a:lstStyle/>
          <a:p>
            <a:pPr>
              <a:lnSpc>
                <a:spcPct val="90000"/>
              </a:lnSpc>
              <a:spcBef>
                <a:spcPct val="50000"/>
              </a:spcBef>
              <a:defRPr/>
            </a:pPr>
            <a:r>
              <a:rPr lang="en-US" sz="2800" b="1" dirty="0">
                <a:effectLst>
                  <a:outerShdw blurRad="38100" dist="38100" dir="2700000" algn="tl">
                    <a:srgbClr val="FFFFFF"/>
                  </a:outerShdw>
                </a:effectLst>
                <a:cs typeface="Arial" pitchFamily="34" charset="0"/>
              </a:rPr>
              <a:t>Outputs</a:t>
            </a:r>
          </a:p>
        </p:txBody>
      </p:sp>
      <p:sp>
        <p:nvSpPr>
          <p:cNvPr id="567307" name="Text Box 11"/>
          <p:cNvSpPr txBox="1">
            <a:spLocks noChangeArrowheads="1"/>
          </p:cNvSpPr>
          <p:nvPr/>
        </p:nvSpPr>
        <p:spPr bwMode="auto">
          <a:xfrm>
            <a:off x="2667000" y="5741988"/>
            <a:ext cx="2209800" cy="471487"/>
          </a:xfrm>
          <a:prstGeom prst="rect">
            <a:avLst/>
          </a:prstGeom>
          <a:solidFill>
            <a:srgbClr val="FF6600"/>
          </a:solidFill>
          <a:ln w="38100">
            <a:solidFill>
              <a:schemeClr val="tx1"/>
            </a:solidFill>
            <a:miter lim="800000"/>
            <a:headEnd/>
            <a:tailEnd/>
          </a:ln>
          <a:effectLst/>
        </p:spPr>
        <p:txBody>
          <a:bodyPr>
            <a:spAutoFit/>
          </a:bodyPr>
          <a:lstStyle/>
          <a:p>
            <a:pPr>
              <a:lnSpc>
                <a:spcPct val="80000"/>
              </a:lnSpc>
              <a:spcBef>
                <a:spcPct val="50000"/>
              </a:spcBef>
              <a:defRPr/>
            </a:pPr>
            <a:r>
              <a:rPr lang="en-US" sz="2800" b="1" dirty="0">
                <a:effectLst>
                  <a:outerShdw blurRad="38100" dist="38100" dir="2700000" algn="tl">
                    <a:srgbClr val="FFFFFF"/>
                  </a:outerShdw>
                </a:effectLst>
                <a:cs typeface="Arial" pitchFamily="34" charset="0"/>
              </a:rPr>
              <a:t>Goods</a:t>
            </a:r>
          </a:p>
        </p:txBody>
      </p:sp>
      <p:sp>
        <p:nvSpPr>
          <p:cNvPr id="567308" name="Text Box 12"/>
          <p:cNvSpPr txBox="1">
            <a:spLocks noChangeArrowheads="1"/>
          </p:cNvSpPr>
          <p:nvPr/>
        </p:nvSpPr>
        <p:spPr bwMode="auto">
          <a:xfrm>
            <a:off x="5562600" y="5741988"/>
            <a:ext cx="2209800" cy="471487"/>
          </a:xfrm>
          <a:prstGeom prst="rect">
            <a:avLst/>
          </a:prstGeom>
          <a:solidFill>
            <a:srgbClr val="FF6600"/>
          </a:solidFill>
          <a:ln w="38100">
            <a:solidFill>
              <a:schemeClr val="tx1"/>
            </a:solidFill>
            <a:miter lim="800000"/>
            <a:headEnd/>
            <a:tailEnd/>
          </a:ln>
          <a:effectLst/>
        </p:spPr>
        <p:txBody>
          <a:bodyPr>
            <a:spAutoFit/>
          </a:bodyPr>
          <a:lstStyle/>
          <a:p>
            <a:pPr>
              <a:lnSpc>
                <a:spcPct val="80000"/>
              </a:lnSpc>
              <a:spcBef>
                <a:spcPct val="50000"/>
              </a:spcBef>
              <a:defRPr/>
            </a:pPr>
            <a:r>
              <a:rPr lang="en-US" sz="2800" b="1" dirty="0">
                <a:effectLst>
                  <a:outerShdw blurRad="38100" dist="38100" dir="2700000" algn="tl">
                    <a:srgbClr val="FFFFFF"/>
                  </a:outerShdw>
                </a:effectLst>
                <a:cs typeface="Arial" pitchFamily="34" charset="0"/>
              </a:rPr>
              <a:t>Services</a:t>
            </a:r>
          </a:p>
        </p:txBody>
      </p:sp>
      <p:sp>
        <p:nvSpPr>
          <p:cNvPr id="567309" name="Line 13"/>
          <p:cNvSpPr>
            <a:spLocks noChangeShapeType="1"/>
          </p:cNvSpPr>
          <p:nvPr/>
        </p:nvSpPr>
        <p:spPr bwMode="auto">
          <a:xfrm>
            <a:off x="5140325" y="4267200"/>
            <a:ext cx="0" cy="533400"/>
          </a:xfrm>
          <a:prstGeom prst="line">
            <a:avLst/>
          </a:prstGeom>
          <a:noFill/>
          <a:ln w="57150">
            <a:solidFill>
              <a:schemeClr val="tx1"/>
            </a:solidFill>
            <a:round/>
            <a:headEnd/>
            <a:tailEnd type="triangle" w="med" len="med"/>
          </a:ln>
        </p:spPr>
        <p:txBody>
          <a:bodyPr/>
          <a:lstStyle/>
          <a:p>
            <a:endParaRPr lang="en-CA" dirty="0"/>
          </a:p>
        </p:txBody>
      </p:sp>
      <p:sp>
        <p:nvSpPr>
          <p:cNvPr id="567310" name="AutoShape 14"/>
          <p:cNvSpPr>
            <a:spLocks noChangeArrowheads="1"/>
          </p:cNvSpPr>
          <p:nvPr/>
        </p:nvSpPr>
        <p:spPr bwMode="auto">
          <a:xfrm rot="17346375" flipH="1">
            <a:off x="3044826" y="1717675"/>
            <a:ext cx="609600" cy="1838325"/>
          </a:xfrm>
          <a:prstGeom prst="downArrow">
            <a:avLst>
              <a:gd name="adj1" fmla="val 50000"/>
              <a:gd name="adj2" fmla="val 75391"/>
            </a:avLst>
          </a:prstGeom>
          <a:solidFill>
            <a:schemeClr val="folHlink"/>
          </a:solidFill>
          <a:ln w="9525">
            <a:solidFill>
              <a:schemeClr val="tx1"/>
            </a:solidFill>
            <a:miter lim="800000"/>
            <a:headEnd/>
            <a:tailEnd/>
          </a:ln>
        </p:spPr>
        <p:txBody>
          <a:bodyPr vert="eaVert" wrap="none" anchor="ctr"/>
          <a:lstStyle/>
          <a:p>
            <a:endParaRPr lang="en-CA" dirty="0"/>
          </a:p>
        </p:txBody>
      </p:sp>
      <p:sp>
        <p:nvSpPr>
          <p:cNvPr id="567311" name="AutoShape 15"/>
          <p:cNvSpPr>
            <a:spLocks noChangeArrowheads="1"/>
          </p:cNvSpPr>
          <p:nvPr/>
        </p:nvSpPr>
        <p:spPr bwMode="auto">
          <a:xfrm rot="15039536" flipH="1">
            <a:off x="3249613" y="3638550"/>
            <a:ext cx="609600" cy="1828800"/>
          </a:xfrm>
          <a:prstGeom prst="downArrow">
            <a:avLst>
              <a:gd name="adj1" fmla="val 50000"/>
              <a:gd name="adj2" fmla="val 75000"/>
            </a:avLst>
          </a:prstGeom>
          <a:solidFill>
            <a:schemeClr val="folHlink"/>
          </a:solidFill>
          <a:ln w="9525">
            <a:solidFill>
              <a:schemeClr val="tx1"/>
            </a:solidFill>
            <a:miter lim="800000"/>
            <a:headEnd/>
            <a:tailEnd/>
          </a:ln>
        </p:spPr>
        <p:txBody>
          <a:bodyPr vert="eaVert" wrap="none" anchor="ctr"/>
          <a:lstStyle/>
          <a:p>
            <a:endParaRPr lang="en-CA" dirty="0"/>
          </a:p>
        </p:txBody>
      </p:sp>
      <p:sp>
        <p:nvSpPr>
          <p:cNvPr id="567312" name="AutoShape 16"/>
          <p:cNvSpPr>
            <a:spLocks noChangeArrowheads="1"/>
          </p:cNvSpPr>
          <p:nvPr/>
        </p:nvSpPr>
        <p:spPr bwMode="auto">
          <a:xfrm rot="3983445" flipH="1">
            <a:off x="6480969" y="1816894"/>
            <a:ext cx="609600" cy="1608138"/>
          </a:xfrm>
          <a:prstGeom prst="downArrow">
            <a:avLst>
              <a:gd name="adj1" fmla="val 50000"/>
              <a:gd name="adj2" fmla="val 65951"/>
            </a:avLst>
          </a:prstGeom>
          <a:solidFill>
            <a:schemeClr val="folHlink"/>
          </a:solidFill>
          <a:ln w="9525">
            <a:solidFill>
              <a:schemeClr val="tx1"/>
            </a:solidFill>
            <a:miter lim="800000"/>
            <a:headEnd/>
            <a:tailEnd/>
          </a:ln>
        </p:spPr>
        <p:txBody>
          <a:bodyPr vert="eaVert" wrap="none" anchor="ctr"/>
          <a:lstStyle/>
          <a:p>
            <a:endParaRPr lang="en-CA" dirty="0"/>
          </a:p>
        </p:txBody>
      </p:sp>
      <p:sp>
        <p:nvSpPr>
          <p:cNvPr id="567313" name="AutoShape 17"/>
          <p:cNvSpPr>
            <a:spLocks noChangeArrowheads="1"/>
          </p:cNvSpPr>
          <p:nvPr/>
        </p:nvSpPr>
        <p:spPr bwMode="auto">
          <a:xfrm rot="6557184" flipH="1">
            <a:off x="6746082" y="2894806"/>
            <a:ext cx="609600" cy="1677987"/>
          </a:xfrm>
          <a:prstGeom prst="downArrow">
            <a:avLst>
              <a:gd name="adj1" fmla="val 50000"/>
              <a:gd name="adj2" fmla="val 68815"/>
            </a:avLst>
          </a:prstGeom>
          <a:solidFill>
            <a:schemeClr val="folHlink"/>
          </a:solidFill>
          <a:ln w="9525">
            <a:solidFill>
              <a:schemeClr val="tx1"/>
            </a:solidFill>
            <a:miter lim="800000"/>
            <a:headEnd/>
            <a:tailEnd/>
          </a:ln>
        </p:spPr>
        <p:txBody>
          <a:bodyPr vert="eaVert" wrap="none" anchor="ctr"/>
          <a:lstStyle/>
          <a:p>
            <a:endParaRPr lang="en-CA" dirty="0"/>
          </a:p>
        </p:txBody>
      </p:sp>
      <p:graphicFrame>
        <p:nvGraphicFramePr>
          <p:cNvPr id="68621" name="Object 13">
            <a:hlinkClick r:id="" action="ppaction://ole?verb=0"/>
          </p:cNvPr>
          <p:cNvGraphicFramePr>
            <a:graphicFrameLocks/>
          </p:cNvGraphicFramePr>
          <p:nvPr/>
        </p:nvGraphicFramePr>
        <p:xfrm>
          <a:off x="8077200" y="4800600"/>
          <a:ext cx="838200" cy="838200"/>
        </p:xfrm>
        <a:graphic>
          <a:graphicData uri="http://schemas.openxmlformats.org/presentationml/2006/ole">
            <p:oleObj spid="_x0000_s1050" name="Clip" r:id="rId4" imgW="11952000" imgH="17838000" progId="">
              <p:embed/>
            </p:oleObj>
          </a:graphicData>
        </a:graphic>
      </p:graphicFrame>
      <p:graphicFrame>
        <p:nvGraphicFramePr>
          <p:cNvPr id="68617" name="Object 9">
            <a:hlinkClick r:id="" action="ppaction://ole?verb=0"/>
          </p:cNvPr>
          <p:cNvGraphicFramePr>
            <a:graphicFrameLocks/>
          </p:cNvGraphicFramePr>
          <p:nvPr/>
        </p:nvGraphicFramePr>
        <p:xfrm>
          <a:off x="7620000" y="1981200"/>
          <a:ext cx="1295400" cy="1514475"/>
        </p:xfrm>
        <a:graphic>
          <a:graphicData uri="http://schemas.openxmlformats.org/presentationml/2006/ole">
            <p:oleObj spid="_x0000_s1051" name="ClipArt" r:id="rId5" imgW="39888000" imgH="36495000" progId="">
              <p:embed/>
            </p:oleObj>
          </a:graphicData>
        </a:graphic>
      </p:graphicFrame>
      <p:graphicFrame>
        <p:nvGraphicFramePr>
          <p:cNvPr id="68623" name="Object 15">
            <a:hlinkClick r:id="" action="ppaction://ole?verb=0"/>
          </p:cNvPr>
          <p:cNvGraphicFramePr>
            <a:graphicFrameLocks/>
          </p:cNvGraphicFramePr>
          <p:nvPr/>
        </p:nvGraphicFramePr>
        <p:xfrm>
          <a:off x="1066800" y="2209800"/>
          <a:ext cx="1371600" cy="990600"/>
        </p:xfrm>
        <a:graphic>
          <a:graphicData uri="http://schemas.openxmlformats.org/presentationml/2006/ole">
            <p:oleObj spid="_x0000_s1052" name="Clip" r:id="rId6" imgW="4511780" imgH="3461091" progId="">
              <p:embed/>
            </p:oleObj>
          </a:graphicData>
        </a:graphic>
      </p:graphicFrame>
      <p:graphicFrame>
        <p:nvGraphicFramePr>
          <p:cNvPr id="68619" name="Object 11">
            <a:hlinkClick r:id="" action="ppaction://ole?verb=0"/>
          </p:cNvPr>
          <p:cNvGraphicFramePr>
            <a:graphicFrameLocks/>
          </p:cNvGraphicFramePr>
          <p:nvPr/>
        </p:nvGraphicFramePr>
        <p:xfrm>
          <a:off x="1600200" y="5257800"/>
          <a:ext cx="762000" cy="1143000"/>
        </p:xfrm>
        <a:graphic>
          <a:graphicData uri="http://schemas.openxmlformats.org/presentationml/2006/ole">
            <p:oleObj spid="_x0000_s1053" name="ClipArt" r:id="rId7" imgW="3787549" imgH="4952340" progId="">
              <p:embed/>
            </p:oleObj>
          </a:graphicData>
        </a:graphic>
      </p:graphicFrame>
      <p:sp>
        <p:nvSpPr>
          <p:cNvPr id="23" name="AutoShape 15"/>
          <p:cNvSpPr>
            <a:spLocks noChangeArrowheads="1"/>
          </p:cNvSpPr>
          <p:nvPr/>
        </p:nvSpPr>
        <p:spPr bwMode="auto">
          <a:xfrm rot="15039536" flipH="1">
            <a:off x="2868613" y="2952750"/>
            <a:ext cx="609600" cy="1828800"/>
          </a:xfrm>
          <a:prstGeom prst="downArrow">
            <a:avLst>
              <a:gd name="adj1" fmla="val 50000"/>
              <a:gd name="adj2" fmla="val 75000"/>
            </a:avLst>
          </a:prstGeom>
          <a:solidFill>
            <a:schemeClr val="folHlink"/>
          </a:solidFill>
          <a:ln w="9525">
            <a:solidFill>
              <a:schemeClr val="tx1"/>
            </a:solidFill>
            <a:miter lim="800000"/>
            <a:headEnd/>
            <a:tailEnd/>
          </a:ln>
        </p:spPr>
        <p:txBody>
          <a:bodyPr vert="eaVert" wrap="none" anchor="ctr"/>
          <a:lstStyle/>
          <a:p>
            <a:endParaRPr lang="en-CA" dirty="0"/>
          </a:p>
        </p:txBody>
      </p:sp>
      <p:sp>
        <p:nvSpPr>
          <p:cNvPr id="1048" name="TextBox 23"/>
          <p:cNvSpPr txBox="1">
            <a:spLocks noChangeArrowheads="1"/>
          </p:cNvSpPr>
          <p:nvPr/>
        </p:nvSpPr>
        <p:spPr bwMode="auto">
          <a:xfrm>
            <a:off x="609600" y="3886200"/>
            <a:ext cx="1905000" cy="461963"/>
          </a:xfrm>
          <a:prstGeom prst="rect">
            <a:avLst/>
          </a:prstGeom>
          <a:solidFill>
            <a:srgbClr val="00B0F0"/>
          </a:solidFill>
          <a:ln w="9525">
            <a:noFill/>
            <a:miter lim="800000"/>
            <a:headEnd/>
            <a:tailEnd/>
          </a:ln>
        </p:spPr>
        <p:txBody>
          <a:bodyPr>
            <a:spAutoFit/>
          </a:bodyPr>
          <a:lstStyle/>
          <a:p>
            <a:r>
              <a:rPr lang="en-US" sz="2400" b="1" dirty="0"/>
              <a:t>Information</a:t>
            </a:r>
          </a:p>
        </p:txBody>
      </p:sp>
      <p:pic>
        <p:nvPicPr>
          <p:cNvPr id="1049" name="Picture 26" descr="http://t2.gstatic.com/images?q=tbn:ANd9GcTrV-z0MY-OhwbQtqWAjsmyXpir7jTpNUuPPG1BCmi7aHPfCz4z"/>
          <p:cNvPicPr>
            <a:picLocks noChangeAspect="1" noChangeArrowheads="1"/>
          </p:cNvPicPr>
          <p:nvPr/>
        </p:nvPicPr>
        <p:blipFill>
          <a:blip r:embed="rId8" cstate="print"/>
          <a:srcRect/>
          <a:stretch>
            <a:fillRect/>
          </a:stretch>
        </p:blipFill>
        <p:spPr bwMode="auto">
          <a:xfrm>
            <a:off x="228600" y="3200400"/>
            <a:ext cx="685800" cy="6858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67299"/>
                                        </p:tgtEl>
                                        <p:attrNameLst>
                                          <p:attrName>style.visibility</p:attrName>
                                        </p:attrNameLst>
                                      </p:cBhvr>
                                      <p:to>
                                        <p:strVal val="visible"/>
                                      </p:to>
                                    </p:set>
                                    <p:anim calcmode="lin" valueType="num">
                                      <p:cBhvr additive="base">
                                        <p:cTn id="12" dur="500" fill="hold"/>
                                        <p:tgtEl>
                                          <p:spTgt spid="567299"/>
                                        </p:tgtEl>
                                        <p:attrNameLst>
                                          <p:attrName>ppt_x</p:attrName>
                                        </p:attrNameLst>
                                      </p:cBhvr>
                                      <p:tavLst>
                                        <p:tav tm="0">
                                          <p:val>
                                            <p:strVal val="#ppt_x"/>
                                          </p:val>
                                        </p:tav>
                                        <p:tav tm="100000">
                                          <p:val>
                                            <p:strVal val="#ppt_x"/>
                                          </p:val>
                                        </p:tav>
                                      </p:tavLst>
                                    </p:anim>
                                    <p:anim calcmode="lin" valueType="num">
                                      <p:cBhvr additive="base">
                                        <p:cTn id="13" dur="500" fill="hold"/>
                                        <p:tgtEl>
                                          <p:spTgt spid="567299"/>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567300"/>
                                        </p:tgtEl>
                                        <p:attrNameLst>
                                          <p:attrName>style.visibility</p:attrName>
                                        </p:attrNameLst>
                                      </p:cBhvr>
                                      <p:to>
                                        <p:strVal val="visible"/>
                                      </p:to>
                                    </p:set>
                                    <p:anim calcmode="lin" valueType="num">
                                      <p:cBhvr additive="base">
                                        <p:cTn id="17" dur="500" fill="hold"/>
                                        <p:tgtEl>
                                          <p:spTgt spid="567300"/>
                                        </p:tgtEl>
                                        <p:attrNameLst>
                                          <p:attrName>ppt_x</p:attrName>
                                        </p:attrNameLst>
                                      </p:cBhvr>
                                      <p:tavLst>
                                        <p:tav tm="0">
                                          <p:val>
                                            <p:strVal val="#ppt_x"/>
                                          </p:val>
                                        </p:tav>
                                        <p:tav tm="100000">
                                          <p:val>
                                            <p:strVal val="#ppt_x"/>
                                          </p:val>
                                        </p:tav>
                                      </p:tavLst>
                                    </p:anim>
                                    <p:anim calcmode="lin" valueType="num">
                                      <p:cBhvr additive="base">
                                        <p:cTn id="18" dur="500" fill="hold"/>
                                        <p:tgtEl>
                                          <p:spTgt spid="567300"/>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567301"/>
                                        </p:tgtEl>
                                        <p:attrNameLst>
                                          <p:attrName>style.visibility</p:attrName>
                                        </p:attrNameLst>
                                      </p:cBhvr>
                                      <p:to>
                                        <p:strVal val="visible"/>
                                      </p:to>
                                    </p:set>
                                    <p:anim calcmode="lin" valueType="num">
                                      <p:cBhvr additive="base">
                                        <p:cTn id="22" dur="500" fill="hold"/>
                                        <p:tgtEl>
                                          <p:spTgt spid="567301"/>
                                        </p:tgtEl>
                                        <p:attrNameLst>
                                          <p:attrName>ppt_x</p:attrName>
                                        </p:attrNameLst>
                                      </p:cBhvr>
                                      <p:tavLst>
                                        <p:tav tm="0">
                                          <p:val>
                                            <p:strVal val="#ppt_x"/>
                                          </p:val>
                                        </p:tav>
                                        <p:tav tm="100000">
                                          <p:val>
                                            <p:strVal val="#ppt_x"/>
                                          </p:val>
                                        </p:tav>
                                      </p:tavLst>
                                    </p:anim>
                                    <p:anim calcmode="lin" valueType="num">
                                      <p:cBhvr additive="base">
                                        <p:cTn id="23" dur="500" fill="hold"/>
                                        <p:tgtEl>
                                          <p:spTgt spid="567301"/>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567302"/>
                                        </p:tgtEl>
                                        <p:attrNameLst>
                                          <p:attrName>style.visibility</p:attrName>
                                        </p:attrNameLst>
                                      </p:cBhvr>
                                      <p:to>
                                        <p:strVal val="visible"/>
                                      </p:to>
                                    </p:set>
                                    <p:anim calcmode="lin" valueType="num">
                                      <p:cBhvr additive="base">
                                        <p:cTn id="27" dur="500" fill="hold"/>
                                        <p:tgtEl>
                                          <p:spTgt spid="567302"/>
                                        </p:tgtEl>
                                        <p:attrNameLst>
                                          <p:attrName>ppt_x</p:attrName>
                                        </p:attrNameLst>
                                      </p:cBhvr>
                                      <p:tavLst>
                                        <p:tav tm="0">
                                          <p:val>
                                            <p:strVal val="#ppt_x"/>
                                          </p:val>
                                        </p:tav>
                                        <p:tav tm="100000">
                                          <p:val>
                                            <p:strVal val="#ppt_x"/>
                                          </p:val>
                                        </p:tav>
                                      </p:tavLst>
                                    </p:anim>
                                    <p:anim calcmode="lin" valueType="num">
                                      <p:cBhvr additive="base">
                                        <p:cTn id="28" dur="500" fill="hold"/>
                                        <p:tgtEl>
                                          <p:spTgt spid="567302"/>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567303"/>
                                        </p:tgtEl>
                                        <p:attrNameLst>
                                          <p:attrName>style.visibility</p:attrName>
                                        </p:attrNameLst>
                                      </p:cBhvr>
                                      <p:to>
                                        <p:strVal val="visible"/>
                                      </p:to>
                                    </p:set>
                                    <p:anim calcmode="lin" valueType="num">
                                      <p:cBhvr additive="base">
                                        <p:cTn id="32" dur="500" fill="hold"/>
                                        <p:tgtEl>
                                          <p:spTgt spid="567303"/>
                                        </p:tgtEl>
                                        <p:attrNameLst>
                                          <p:attrName>ppt_x</p:attrName>
                                        </p:attrNameLst>
                                      </p:cBhvr>
                                      <p:tavLst>
                                        <p:tav tm="0">
                                          <p:val>
                                            <p:strVal val="#ppt_x"/>
                                          </p:val>
                                        </p:tav>
                                        <p:tav tm="100000">
                                          <p:val>
                                            <p:strVal val="#ppt_x"/>
                                          </p:val>
                                        </p:tav>
                                      </p:tavLst>
                                    </p:anim>
                                    <p:anim calcmode="lin" valueType="num">
                                      <p:cBhvr additive="base">
                                        <p:cTn id="33" dur="500" fill="hold"/>
                                        <p:tgtEl>
                                          <p:spTgt spid="567303"/>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567304"/>
                                        </p:tgtEl>
                                        <p:attrNameLst>
                                          <p:attrName>style.visibility</p:attrName>
                                        </p:attrNameLst>
                                      </p:cBhvr>
                                      <p:to>
                                        <p:strVal val="visible"/>
                                      </p:to>
                                    </p:set>
                                    <p:anim calcmode="lin" valueType="num">
                                      <p:cBhvr additive="base">
                                        <p:cTn id="37" dur="500" fill="hold"/>
                                        <p:tgtEl>
                                          <p:spTgt spid="567304"/>
                                        </p:tgtEl>
                                        <p:attrNameLst>
                                          <p:attrName>ppt_x</p:attrName>
                                        </p:attrNameLst>
                                      </p:cBhvr>
                                      <p:tavLst>
                                        <p:tav tm="0">
                                          <p:val>
                                            <p:strVal val="#ppt_x"/>
                                          </p:val>
                                        </p:tav>
                                        <p:tav tm="100000">
                                          <p:val>
                                            <p:strVal val="#ppt_x"/>
                                          </p:val>
                                        </p:tav>
                                      </p:tavLst>
                                    </p:anim>
                                    <p:anim calcmode="lin" valueType="num">
                                      <p:cBhvr additive="base">
                                        <p:cTn id="38" dur="500" fill="hold"/>
                                        <p:tgtEl>
                                          <p:spTgt spid="567304"/>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567305"/>
                                        </p:tgtEl>
                                        <p:attrNameLst>
                                          <p:attrName>style.visibility</p:attrName>
                                        </p:attrNameLst>
                                      </p:cBhvr>
                                      <p:to>
                                        <p:strVal val="visible"/>
                                      </p:to>
                                    </p:set>
                                    <p:anim calcmode="lin" valueType="num">
                                      <p:cBhvr additive="base">
                                        <p:cTn id="42" dur="500" fill="hold"/>
                                        <p:tgtEl>
                                          <p:spTgt spid="567305"/>
                                        </p:tgtEl>
                                        <p:attrNameLst>
                                          <p:attrName>ppt_x</p:attrName>
                                        </p:attrNameLst>
                                      </p:cBhvr>
                                      <p:tavLst>
                                        <p:tav tm="0">
                                          <p:val>
                                            <p:strVal val="#ppt_x"/>
                                          </p:val>
                                        </p:tav>
                                        <p:tav tm="100000">
                                          <p:val>
                                            <p:strVal val="#ppt_x"/>
                                          </p:val>
                                        </p:tav>
                                      </p:tavLst>
                                    </p:anim>
                                    <p:anim calcmode="lin" valueType="num">
                                      <p:cBhvr additive="base">
                                        <p:cTn id="43" dur="500" fill="hold"/>
                                        <p:tgtEl>
                                          <p:spTgt spid="567305"/>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grpId="0" nodeType="afterEffect">
                                  <p:stCondLst>
                                    <p:cond delay="0"/>
                                  </p:stCondLst>
                                  <p:childTnLst>
                                    <p:set>
                                      <p:cBhvr>
                                        <p:cTn id="46" dur="1" fill="hold">
                                          <p:stCondLst>
                                            <p:cond delay="0"/>
                                          </p:stCondLst>
                                        </p:cTn>
                                        <p:tgtEl>
                                          <p:spTgt spid="567306"/>
                                        </p:tgtEl>
                                        <p:attrNameLst>
                                          <p:attrName>style.visibility</p:attrName>
                                        </p:attrNameLst>
                                      </p:cBhvr>
                                      <p:to>
                                        <p:strVal val="visible"/>
                                      </p:to>
                                    </p:set>
                                    <p:anim calcmode="lin" valueType="num">
                                      <p:cBhvr additive="base">
                                        <p:cTn id="47" dur="500" fill="hold"/>
                                        <p:tgtEl>
                                          <p:spTgt spid="567306"/>
                                        </p:tgtEl>
                                        <p:attrNameLst>
                                          <p:attrName>ppt_x</p:attrName>
                                        </p:attrNameLst>
                                      </p:cBhvr>
                                      <p:tavLst>
                                        <p:tav tm="0">
                                          <p:val>
                                            <p:strVal val="#ppt_x"/>
                                          </p:val>
                                        </p:tav>
                                        <p:tav tm="100000">
                                          <p:val>
                                            <p:strVal val="#ppt_x"/>
                                          </p:val>
                                        </p:tav>
                                      </p:tavLst>
                                    </p:anim>
                                    <p:anim calcmode="lin" valueType="num">
                                      <p:cBhvr additive="base">
                                        <p:cTn id="48" dur="500" fill="hold"/>
                                        <p:tgtEl>
                                          <p:spTgt spid="567306"/>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fill="hold" grpId="0" nodeType="afterEffect">
                                  <p:stCondLst>
                                    <p:cond delay="0"/>
                                  </p:stCondLst>
                                  <p:childTnLst>
                                    <p:set>
                                      <p:cBhvr>
                                        <p:cTn id="51" dur="1" fill="hold">
                                          <p:stCondLst>
                                            <p:cond delay="0"/>
                                          </p:stCondLst>
                                        </p:cTn>
                                        <p:tgtEl>
                                          <p:spTgt spid="567307"/>
                                        </p:tgtEl>
                                        <p:attrNameLst>
                                          <p:attrName>style.visibility</p:attrName>
                                        </p:attrNameLst>
                                      </p:cBhvr>
                                      <p:to>
                                        <p:strVal val="visible"/>
                                      </p:to>
                                    </p:set>
                                    <p:anim calcmode="lin" valueType="num">
                                      <p:cBhvr additive="base">
                                        <p:cTn id="52" dur="500" fill="hold"/>
                                        <p:tgtEl>
                                          <p:spTgt spid="567307"/>
                                        </p:tgtEl>
                                        <p:attrNameLst>
                                          <p:attrName>ppt_x</p:attrName>
                                        </p:attrNameLst>
                                      </p:cBhvr>
                                      <p:tavLst>
                                        <p:tav tm="0">
                                          <p:val>
                                            <p:strVal val="#ppt_x"/>
                                          </p:val>
                                        </p:tav>
                                        <p:tav tm="100000">
                                          <p:val>
                                            <p:strVal val="#ppt_x"/>
                                          </p:val>
                                        </p:tav>
                                      </p:tavLst>
                                    </p:anim>
                                    <p:anim calcmode="lin" valueType="num">
                                      <p:cBhvr additive="base">
                                        <p:cTn id="53" dur="500" fill="hold"/>
                                        <p:tgtEl>
                                          <p:spTgt spid="567307"/>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 presetClass="entr" presetSubtype="4" fill="hold" grpId="0" nodeType="afterEffect">
                                  <p:stCondLst>
                                    <p:cond delay="0"/>
                                  </p:stCondLst>
                                  <p:childTnLst>
                                    <p:set>
                                      <p:cBhvr>
                                        <p:cTn id="56" dur="1" fill="hold">
                                          <p:stCondLst>
                                            <p:cond delay="0"/>
                                          </p:stCondLst>
                                        </p:cTn>
                                        <p:tgtEl>
                                          <p:spTgt spid="567308"/>
                                        </p:tgtEl>
                                        <p:attrNameLst>
                                          <p:attrName>style.visibility</p:attrName>
                                        </p:attrNameLst>
                                      </p:cBhvr>
                                      <p:to>
                                        <p:strVal val="visible"/>
                                      </p:to>
                                    </p:set>
                                    <p:anim calcmode="lin" valueType="num">
                                      <p:cBhvr additive="base">
                                        <p:cTn id="57" dur="500" fill="hold"/>
                                        <p:tgtEl>
                                          <p:spTgt spid="567308"/>
                                        </p:tgtEl>
                                        <p:attrNameLst>
                                          <p:attrName>ppt_x</p:attrName>
                                        </p:attrNameLst>
                                      </p:cBhvr>
                                      <p:tavLst>
                                        <p:tav tm="0">
                                          <p:val>
                                            <p:strVal val="#ppt_x"/>
                                          </p:val>
                                        </p:tav>
                                        <p:tav tm="100000">
                                          <p:val>
                                            <p:strVal val="#ppt_x"/>
                                          </p:val>
                                        </p:tav>
                                      </p:tavLst>
                                    </p:anim>
                                    <p:anim calcmode="lin" valueType="num">
                                      <p:cBhvr additive="base">
                                        <p:cTn id="58" dur="500" fill="hold"/>
                                        <p:tgtEl>
                                          <p:spTgt spid="567308"/>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grpId="0" nodeType="afterEffect">
                                  <p:stCondLst>
                                    <p:cond delay="0"/>
                                  </p:stCondLst>
                                  <p:childTnLst>
                                    <p:set>
                                      <p:cBhvr>
                                        <p:cTn id="61" dur="1" fill="hold">
                                          <p:stCondLst>
                                            <p:cond delay="0"/>
                                          </p:stCondLst>
                                        </p:cTn>
                                        <p:tgtEl>
                                          <p:spTgt spid="567309"/>
                                        </p:tgtEl>
                                        <p:attrNameLst>
                                          <p:attrName>style.visibility</p:attrName>
                                        </p:attrNameLst>
                                      </p:cBhvr>
                                      <p:to>
                                        <p:strVal val="visible"/>
                                      </p:to>
                                    </p:set>
                                    <p:anim calcmode="lin" valueType="num">
                                      <p:cBhvr additive="base">
                                        <p:cTn id="62" dur="500" fill="hold"/>
                                        <p:tgtEl>
                                          <p:spTgt spid="567309"/>
                                        </p:tgtEl>
                                        <p:attrNameLst>
                                          <p:attrName>ppt_x</p:attrName>
                                        </p:attrNameLst>
                                      </p:cBhvr>
                                      <p:tavLst>
                                        <p:tav tm="0">
                                          <p:val>
                                            <p:strVal val="#ppt_x"/>
                                          </p:val>
                                        </p:tav>
                                        <p:tav tm="100000">
                                          <p:val>
                                            <p:strVal val="#ppt_x"/>
                                          </p:val>
                                        </p:tav>
                                      </p:tavLst>
                                    </p:anim>
                                    <p:anim calcmode="lin" valueType="num">
                                      <p:cBhvr additive="base">
                                        <p:cTn id="63" dur="500" fill="hold"/>
                                        <p:tgtEl>
                                          <p:spTgt spid="567309"/>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fill="hold" grpId="0" nodeType="afterEffect">
                                  <p:stCondLst>
                                    <p:cond delay="0"/>
                                  </p:stCondLst>
                                  <p:childTnLst>
                                    <p:set>
                                      <p:cBhvr>
                                        <p:cTn id="66" dur="1" fill="hold">
                                          <p:stCondLst>
                                            <p:cond delay="0"/>
                                          </p:stCondLst>
                                        </p:cTn>
                                        <p:tgtEl>
                                          <p:spTgt spid="567310"/>
                                        </p:tgtEl>
                                        <p:attrNameLst>
                                          <p:attrName>style.visibility</p:attrName>
                                        </p:attrNameLst>
                                      </p:cBhvr>
                                      <p:to>
                                        <p:strVal val="visible"/>
                                      </p:to>
                                    </p:set>
                                    <p:anim calcmode="lin" valueType="num">
                                      <p:cBhvr additive="base">
                                        <p:cTn id="67" dur="500" fill="hold"/>
                                        <p:tgtEl>
                                          <p:spTgt spid="567310"/>
                                        </p:tgtEl>
                                        <p:attrNameLst>
                                          <p:attrName>ppt_x</p:attrName>
                                        </p:attrNameLst>
                                      </p:cBhvr>
                                      <p:tavLst>
                                        <p:tav tm="0">
                                          <p:val>
                                            <p:strVal val="#ppt_x"/>
                                          </p:val>
                                        </p:tav>
                                        <p:tav tm="100000">
                                          <p:val>
                                            <p:strVal val="#ppt_x"/>
                                          </p:val>
                                        </p:tav>
                                      </p:tavLst>
                                    </p:anim>
                                    <p:anim calcmode="lin" valueType="num">
                                      <p:cBhvr additive="base">
                                        <p:cTn id="68" dur="500" fill="hold"/>
                                        <p:tgtEl>
                                          <p:spTgt spid="567310"/>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2" presetClass="entr" presetSubtype="4" fill="hold" grpId="0" nodeType="afterEffect">
                                  <p:stCondLst>
                                    <p:cond delay="0"/>
                                  </p:stCondLst>
                                  <p:childTnLst>
                                    <p:set>
                                      <p:cBhvr>
                                        <p:cTn id="71" dur="1" fill="hold">
                                          <p:stCondLst>
                                            <p:cond delay="0"/>
                                          </p:stCondLst>
                                        </p:cTn>
                                        <p:tgtEl>
                                          <p:spTgt spid="567311"/>
                                        </p:tgtEl>
                                        <p:attrNameLst>
                                          <p:attrName>style.visibility</p:attrName>
                                        </p:attrNameLst>
                                      </p:cBhvr>
                                      <p:to>
                                        <p:strVal val="visible"/>
                                      </p:to>
                                    </p:set>
                                    <p:anim calcmode="lin" valueType="num">
                                      <p:cBhvr additive="base">
                                        <p:cTn id="72" dur="500" fill="hold"/>
                                        <p:tgtEl>
                                          <p:spTgt spid="567311"/>
                                        </p:tgtEl>
                                        <p:attrNameLst>
                                          <p:attrName>ppt_x</p:attrName>
                                        </p:attrNameLst>
                                      </p:cBhvr>
                                      <p:tavLst>
                                        <p:tav tm="0">
                                          <p:val>
                                            <p:strVal val="#ppt_x"/>
                                          </p:val>
                                        </p:tav>
                                        <p:tav tm="100000">
                                          <p:val>
                                            <p:strVal val="#ppt_x"/>
                                          </p:val>
                                        </p:tav>
                                      </p:tavLst>
                                    </p:anim>
                                    <p:anim calcmode="lin" valueType="num">
                                      <p:cBhvr additive="base">
                                        <p:cTn id="73" dur="500" fill="hold"/>
                                        <p:tgtEl>
                                          <p:spTgt spid="567311"/>
                                        </p:tgtEl>
                                        <p:attrNameLst>
                                          <p:attrName>ppt_y</p:attrName>
                                        </p:attrNameLst>
                                      </p:cBhvr>
                                      <p:tavLst>
                                        <p:tav tm="0">
                                          <p:val>
                                            <p:strVal val="1+#ppt_h/2"/>
                                          </p:val>
                                        </p:tav>
                                        <p:tav tm="100000">
                                          <p:val>
                                            <p:strVal val="#ppt_y"/>
                                          </p:val>
                                        </p:tav>
                                      </p:tavLst>
                                    </p:anim>
                                  </p:childTnLst>
                                </p:cTn>
                              </p:par>
                            </p:childTnLst>
                          </p:cTn>
                        </p:par>
                        <p:par>
                          <p:cTn id="74" fill="hold">
                            <p:stCondLst>
                              <p:cond delay="7000"/>
                            </p:stCondLst>
                            <p:childTnLst>
                              <p:par>
                                <p:cTn id="75" presetID="2" presetClass="entr" presetSubtype="4" fill="hold" grpId="0" nodeType="afterEffect">
                                  <p:stCondLst>
                                    <p:cond delay="0"/>
                                  </p:stCondLst>
                                  <p:childTnLst>
                                    <p:set>
                                      <p:cBhvr>
                                        <p:cTn id="76" dur="1" fill="hold">
                                          <p:stCondLst>
                                            <p:cond delay="0"/>
                                          </p:stCondLst>
                                        </p:cTn>
                                        <p:tgtEl>
                                          <p:spTgt spid="567312"/>
                                        </p:tgtEl>
                                        <p:attrNameLst>
                                          <p:attrName>style.visibility</p:attrName>
                                        </p:attrNameLst>
                                      </p:cBhvr>
                                      <p:to>
                                        <p:strVal val="visible"/>
                                      </p:to>
                                    </p:set>
                                    <p:anim calcmode="lin" valueType="num">
                                      <p:cBhvr additive="base">
                                        <p:cTn id="77" dur="500" fill="hold"/>
                                        <p:tgtEl>
                                          <p:spTgt spid="567312"/>
                                        </p:tgtEl>
                                        <p:attrNameLst>
                                          <p:attrName>ppt_x</p:attrName>
                                        </p:attrNameLst>
                                      </p:cBhvr>
                                      <p:tavLst>
                                        <p:tav tm="0">
                                          <p:val>
                                            <p:strVal val="#ppt_x"/>
                                          </p:val>
                                        </p:tav>
                                        <p:tav tm="100000">
                                          <p:val>
                                            <p:strVal val="#ppt_x"/>
                                          </p:val>
                                        </p:tav>
                                      </p:tavLst>
                                    </p:anim>
                                    <p:anim calcmode="lin" valueType="num">
                                      <p:cBhvr additive="base">
                                        <p:cTn id="78" dur="500" fill="hold"/>
                                        <p:tgtEl>
                                          <p:spTgt spid="567312"/>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2" presetClass="entr" presetSubtype="4" fill="hold" grpId="0" nodeType="afterEffect">
                                  <p:stCondLst>
                                    <p:cond delay="0"/>
                                  </p:stCondLst>
                                  <p:childTnLst>
                                    <p:set>
                                      <p:cBhvr>
                                        <p:cTn id="81" dur="1" fill="hold">
                                          <p:stCondLst>
                                            <p:cond delay="0"/>
                                          </p:stCondLst>
                                        </p:cTn>
                                        <p:tgtEl>
                                          <p:spTgt spid="567313"/>
                                        </p:tgtEl>
                                        <p:attrNameLst>
                                          <p:attrName>style.visibility</p:attrName>
                                        </p:attrNameLst>
                                      </p:cBhvr>
                                      <p:to>
                                        <p:strVal val="visible"/>
                                      </p:to>
                                    </p:set>
                                    <p:anim calcmode="lin" valueType="num">
                                      <p:cBhvr additive="base">
                                        <p:cTn id="82" dur="500" fill="hold"/>
                                        <p:tgtEl>
                                          <p:spTgt spid="567313"/>
                                        </p:tgtEl>
                                        <p:attrNameLst>
                                          <p:attrName>ppt_x</p:attrName>
                                        </p:attrNameLst>
                                      </p:cBhvr>
                                      <p:tavLst>
                                        <p:tav tm="0">
                                          <p:val>
                                            <p:strVal val="#ppt_x"/>
                                          </p:val>
                                        </p:tav>
                                        <p:tav tm="100000">
                                          <p:val>
                                            <p:strVal val="#ppt_x"/>
                                          </p:val>
                                        </p:tav>
                                      </p:tavLst>
                                    </p:anim>
                                    <p:anim calcmode="lin" valueType="num">
                                      <p:cBhvr additive="base">
                                        <p:cTn id="83" dur="500" fill="hold"/>
                                        <p:tgtEl>
                                          <p:spTgt spid="567313"/>
                                        </p:tgtEl>
                                        <p:attrNameLst>
                                          <p:attrName>ppt_y</p:attrName>
                                        </p:attrNameLst>
                                      </p:cBhvr>
                                      <p:tavLst>
                                        <p:tav tm="0">
                                          <p:val>
                                            <p:strVal val="1+#ppt_h/2"/>
                                          </p:val>
                                        </p:tav>
                                        <p:tav tm="100000">
                                          <p:val>
                                            <p:strVal val="#ppt_y"/>
                                          </p:val>
                                        </p:tav>
                                      </p:tavLst>
                                    </p:anim>
                                  </p:childTnLst>
                                </p:cTn>
                              </p:par>
                            </p:childTnLst>
                          </p:cTn>
                        </p:par>
                        <p:par>
                          <p:cTn id="84" fill="hold">
                            <p:stCondLst>
                              <p:cond delay="8000"/>
                            </p:stCondLst>
                            <p:childTnLst>
                              <p:par>
                                <p:cTn id="85" presetID="2" presetClass="entr" presetSubtype="4" fill="hold" nodeType="afterEffect">
                                  <p:stCondLst>
                                    <p:cond delay="0"/>
                                  </p:stCondLst>
                                  <p:childTnLst>
                                    <p:set>
                                      <p:cBhvr>
                                        <p:cTn id="86" dur="1" fill="hold">
                                          <p:stCondLst>
                                            <p:cond delay="0"/>
                                          </p:stCondLst>
                                        </p:cTn>
                                        <p:tgtEl>
                                          <p:spTgt spid="68621"/>
                                        </p:tgtEl>
                                        <p:attrNameLst>
                                          <p:attrName>style.visibility</p:attrName>
                                        </p:attrNameLst>
                                      </p:cBhvr>
                                      <p:to>
                                        <p:strVal val="visible"/>
                                      </p:to>
                                    </p:set>
                                    <p:anim calcmode="lin" valueType="num">
                                      <p:cBhvr additive="base">
                                        <p:cTn id="87" dur="500" fill="hold"/>
                                        <p:tgtEl>
                                          <p:spTgt spid="68621"/>
                                        </p:tgtEl>
                                        <p:attrNameLst>
                                          <p:attrName>ppt_x</p:attrName>
                                        </p:attrNameLst>
                                      </p:cBhvr>
                                      <p:tavLst>
                                        <p:tav tm="0">
                                          <p:val>
                                            <p:strVal val="#ppt_x"/>
                                          </p:val>
                                        </p:tav>
                                        <p:tav tm="100000">
                                          <p:val>
                                            <p:strVal val="#ppt_x"/>
                                          </p:val>
                                        </p:tav>
                                      </p:tavLst>
                                    </p:anim>
                                    <p:anim calcmode="lin" valueType="num">
                                      <p:cBhvr additive="base">
                                        <p:cTn id="88" dur="500" fill="hold"/>
                                        <p:tgtEl>
                                          <p:spTgt spid="68621"/>
                                        </p:tgtEl>
                                        <p:attrNameLst>
                                          <p:attrName>ppt_y</p:attrName>
                                        </p:attrNameLst>
                                      </p:cBhvr>
                                      <p:tavLst>
                                        <p:tav tm="0">
                                          <p:val>
                                            <p:strVal val="1+#ppt_h/2"/>
                                          </p:val>
                                        </p:tav>
                                        <p:tav tm="100000">
                                          <p:val>
                                            <p:strVal val="#ppt_y"/>
                                          </p:val>
                                        </p:tav>
                                      </p:tavLst>
                                    </p:anim>
                                  </p:childTnLst>
                                </p:cTn>
                              </p:par>
                            </p:childTnLst>
                          </p:cTn>
                        </p:par>
                        <p:par>
                          <p:cTn id="89" fill="hold">
                            <p:stCondLst>
                              <p:cond delay="8500"/>
                            </p:stCondLst>
                            <p:childTnLst>
                              <p:par>
                                <p:cTn id="90" presetID="2" presetClass="entr" presetSubtype="4" fill="hold" nodeType="afterEffect">
                                  <p:stCondLst>
                                    <p:cond delay="0"/>
                                  </p:stCondLst>
                                  <p:childTnLst>
                                    <p:set>
                                      <p:cBhvr>
                                        <p:cTn id="91" dur="1" fill="hold">
                                          <p:stCondLst>
                                            <p:cond delay="0"/>
                                          </p:stCondLst>
                                        </p:cTn>
                                        <p:tgtEl>
                                          <p:spTgt spid="68617"/>
                                        </p:tgtEl>
                                        <p:attrNameLst>
                                          <p:attrName>style.visibility</p:attrName>
                                        </p:attrNameLst>
                                      </p:cBhvr>
                                      <p:to>
                                        <p:strVal val="visible"/>
                                      </p:to>
                                    </p:set>
                                    <p:anim calcmode="lin" valueType="num">
                                      <p:cBhvr additive="base">
                                        <p:cTn id="92" dur="500" fill="hold"/>
                                        <p:tgtEl>
                                          <p:spTgt spid="68617"/>
                                        </p:tgtEl>
                                        <p:attrNameLst>
                                          <p:attrName>ppt_x</p:attrName>
                                        </p:attrNameLst>
                                      </p:cBhvr>
                                      <p:tavLst>
                                        <p:tav tm="0">
                                          <p:val>
                                            <p:strVal val="#ppt_x"/>
                                          </p:val>
                                        </p:tav>
                                        <p:tav tm="100000">
                                          <p:val>
                                            <p:strVal val="#ppt_x"/>
                                          </p:val>
                                        </p:tav>
                                      </p:tavLst>
                                    </p:anim>
                                    <p:anim calcmode="lin" valueType="num">
                                      <p:cBhvr additive="base">
                                        <p:cTn id="93" dur="500" fill="hold"/>
                                        <p:tgtEl>
                                          <p:spTgt spid="68617"/>
                                        </p:tgtEl>
                                        <p:attrNameLst>
                                          <p:attrName>ppt_y</p:attrName>
                                        </p:attrNameLst>
                                      </p:cBhvr>
                                      <p:tavLst>
                                        <p:tav tm="0">
                                          <p:val>
                                            <p:strVal val="1+#ppt_h/2"/>
                                          </p:val>
                                        </p:tav>
                                        <p:tav tm="100000">
                                          <p:val>
                                            <p:strVal val="#ppt_y"/>
                                          </p:val>
                                        </p:tav>
                                      </p:tavLst>
                                    </p:anim>
                                  </p:childTnLst>
                                </p:cTn>
                              </p:par>
                            </p:childTnLst>
                          </p:cTn>
                        </p:par>
                        <p:par>
                          <p:cTn id="94" fill="hold">
                            <p:stCondLst>
                              <p:cond delay="9000"/>
                            </p:stCondLst>
                            <p:childTnLst>
                              <p:par>
                                <p:cTn id="95" presetID="2" presetClass="entr" presetSubtype="4" fill="hold" nodeType="afterEffect">
                                  <p:stCondLst>
                                    <p:cond delay="0"/>
                                  </p:stCondLst>
                                  <p:childTnLst>
                                    <p:set>
                                      <p:cBhvr>
                                        <p:cTn id="96" dur="1" fill="hold">
                                          <p:stCondLst>
                                            <p:cond delay="0"/>
                                          </p:stCondLst>
                                        </p:cTn>
                                        <p:tgtEl>
                                          <p:spTgt spid="68623"/>
                                        </p:tgtEl>
                                        <p:attrNameLst>
                                          <p:attrName>style.visibility</p:attrName>
                                        </p:attrNameLst>
                                      </p:cBhvr>
                                      <p:to>
                                        <p:strVal val="visible"/>
                                      </p:to>
                                    </p:set>
                                    <p:anim calcmode="lin" valueType="num">
                                      <p:cBhvr additive="base">
                                        <p:cTn id="97" dur="500" fill="hold"/>
                                        <p:tgtEl>
                                          <p:spTgt spid="68623"/>
                                        </p:tgtEl>
                                        <p:attrNameLst>
                                          <p:attrName>ppt_x</p:attrName>
                                        </p:attrNameLst>
                                      </p:cBhvr>
                                      <p:tavLst>
                                        <p:tav tm="0">
                                          <p:val>
                                            <p:strVal val="#ppt_x"/>
                                          </p:val>
                                        </p:tav>
                                        <p:tav tm="100000">
                                          <p:val>
                                            <p:strVal val="#ppt_x"/>
                                          </p:val>
                                        </p:tav>
                                      </p:tavLst>
                                    </p:anim>
                                    <p:anim calcmode="lin" valueType="num">
                                      <p:cBhvr additive="base">
                                        <p:cTn id="98" dur="500" fill="hold"/>
                                        <p:tgtEl>
                                          <p:spTgt spid="68623"/>
                                        </p:tgtEl>
                                        <p:attrNameLst>
                                          <p:attrName>ppt_y</p:attrName>
                                        </p:attrNameLst>
                                      </p:cBhvr>
                                      <p:tavLst>
                                        <p:tav tm="0">
                                          <p:val>
                                            <p:strVal val="1+#ppt_h/2"/>
                                          </p:val>
                                        </p:tav>
                                        <p:tav tm="100000">
                                          <p:val>
                                            <p:strVal val="#ppt_y"/>
                                          </p:val>
                                        </p:tav>
                                      </p:tavLst>
                                    </p:anim>
                                  </p:childTnLst>
                                </p:cTn>
                              </p:par>
                            </p:childTnLst>
                          </p:cTn>
                        </p:par>
                        <p:par>
                          <p:cTn id="99" fill="hold">
                            <p:stCondLst>
                              <p:cond delay="9500"/>
                            </p:stCondLst>
                            <p:childTnLst>
                              <p:par>
                                <p:cTn id="100" presetID="2" presetClass="entr" presetSubtype="4" fill="hold" nodeType="afterEffect">
                                  <p:stCondLst>
                                    <p:cond delay="0"/>
                                  </p:stCondLst>
                                  <p:childTnLst>
                                    <p:set>
                                      <p:cBhvr>
                                        <p:cTn id="101" dur="1" fill="hold">
                                          <p:stCondLst>
                                            <p:cond delay="0"/>
                                          </p:stCondLst>
                                        </p:cTn>
                                        <p:tgtEl>
                                          <p:spTgt spid="68619"/>
                                        </p:tgtEl>
                                        <p:attrNameLst>
                                          <p:attrName>style.visibility</p:attrName>
                                        </p:attrNameLst>
                                      </p:cBhvr>
                                      <p:to>
                                        <p:strVal val="visible"/>
                                      </p:to>
                                    </p:set>
                                    <p:anim calcmode="lin" valueType="num">
                                      <p:cBhvr additive="base">
                                        <p:cTn id="102" dur="500" fill="hold"/>
                                        <p:tgtEl>
                                          <p:spTgt spid="68619"/>
                                        </p:tgtEl>
                                        <p:attrNameLst>
                                          <p:attrName>ppt_x</p:attrName>
                                        </p:attrNameLst>
                                      </p:cBhvr>
                                      <p:tavLst>
                                        <p:tav tm="0">
                                          <p:val>
                                            <p:strVal val="#ppt_x"/>
                                          </p:val>
                                        </p:tav>
                                        <p:tav tm="100000">
                                          <p:val>
                                            <p:strVal val="#ppt_x"/>
                                          </p:val>
                                        </p:tav>
                                      </p:tavLst>
                                    </p:anim>
                                    <p:anim calcmode="lin" valueType="num">
                                      <p:cBhvr additive="base">
                                        <p:cTn id="103" dur="500" fill="hold"/>
                                        <p:tgtEl>
                                          <p:spTgt spid="68619"/>
                                        </p:tgtEl>
                                        <p:attrNameLst>
                                          <p:attrName>ppt_y</p:attrName>
                                        </p:attrNameLst>
                                      </p:cBhvr>
                                      <p:tavLst>
                                        <p:tav tm="0">
                                          <p:val>
                                            <p:strVal val="1+#ppt_h/2"/>
                                          </p:val>
                                        </p:tav>
                                        <p:tav tm="100000">
                                          <p:val>
                                            <p:strVal val="#ppt_y"/>
                                          </p:val>
                                        </p:tav>
                                      </p:tavLst>
                                    </p:anim>
                                  </p:childTnLst>
                                </p:cTn>
                              </p:par>
                            </p:childTnLst>
                          </p:cTn>
                        </p:par>
                        <p:par>
                          <p:cTn id="104" fill="hold">
                            <p:stCondLst>
                              <p:cond delay="10000"/>
                            </p:stCondLst>
                            <p:childTnLst>
                              <p:par>
                                <p:cTn id="105" presetID="2" presetClass="entr" presetSubtype="4" fill="hold" grpId="0" nodeType="after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additive="base">
                                        <p:cTn id="107" dur="500" fill="hold"/>
                                        <p:tgtEl>
                                          <p:spTgt spid="23"/>
                                        </p:tgtEl>
                                        <p:attrNameLst>
                                          <p:attrName>ppt_x</p:attrName>
                                        </p:attrNameLst>
                                      </p:cBhvr>
                                      <p:tavLst>
                                        <p:tav tm="0">
                                          <p:val>
                                            <p:strVal val="#ppt_x"/>
                                          </p:val>
                                        </p:tav>
                                        <p:tav tm="100000">
                                          <p:val>
                                            <p:strVal val="#ppt_x"/>
                                          </p:val>
                                        </p:tav>
                                      </p:tavLst>
                                    </p:anim>
                                    <p:anim calcmode="lin" valueType="num">
                                      <p:cBhvr additive="base">
                                        <p:cTn id="10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utoUpdateAnimBg="0"/>
      <p:bldP spid="567299" grpId="0" animBg="1" autoUpdateAnimBg="0"/>
      <p:bldP spid="567300" grpId="0" animBg="1" autoUpdateAnimBg="0"/>
      <p:bldP spid="567301" grpId="0" animBg="1" autoUpdateAnimBg="0"/>
      <p:bldP spid="567302" grpId="0" animBg="1" autoUpdateAnimBg="0"/>
      <p:bldP spid="567303" grpId="0" animBg="1" autoUpdateAnimBg="0"/>
      <p:bldP spid="567304" grpId="0" autoUpdateAnimBg="0"/>
      <p:bldP spid="567305" grpId="0" animBg="1" autoUpdateAnimBg="0"/>
      <p:bldP spid="567306" grpId="0" animBg="1" autoUpdateAnimBg="0"/>
      <p:bldP spid="567307" grpId="0" animBg="1" autoUpdateAnimBg="0"/>
      <p:bldP spid="567308" grpId="0" animBg="1" autoUpdateAnimBg="0"/>
      <p:bldP spid="567309" grpId="0" animBg="1"/>
      <p:bldP spid="567310" grpId="0" animBg="1" autoUpdateAnimBg="0"/>
      <p:bldP spid="567311" grpId="0" animBg="1" autoUpdateAnimBg="0"/>
      <p:bldP spid="567312" grpId="0" animBg="1" autoUpdateAnimBg="0"/>
      <p:bldP spid="567313" grpId="0" animBg="1" autoUpdateAnimBg="0"/>
      <p:bldP spid="23" grpId="0" animBg="1"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a:xfrm>
            <a:off x="1371600" y="457200"/>
            <a:ext cx="7543800" cy="1139825"/>
          </a:xfrm>
        </p:spPr>
        <p:txBody>
          <a:bodyPr/>
          <a:lstStyle/>
          <a:p>
            <a:pPr eaLnBrk="1" hangingPunct="1"/>
            <a:r>
              <a:rPr lang="en-US" sz="3600" b="1" dirty="0" smtClean="0"/>
              <a:t>Business Participants (Stakeholders)</a:t>
            </a:r>
            <a:endParaRPr lang="en-US" sz="2400" b="1" dirty="0" smtClean="0"/>
          </a:p>
        </p:txBody>
      </p:sp>
      <p:sp>
        <p:nvSpPr>
          <p:cNvPr id="449539" name="Text Box 3"/>
          <p:cNvSpPr txBox="1">
            <a:spLocks noChangeArrowheads="1"/>
          </p:cNvSpPr>
          <p:nvPr/>
        </p:nvSpPr>
        <p:spPr bwMode="auto">
          <a:xfrm>
            <a:off x="6248400" y="2209800"/>
            <a:ext cx="2438400" cy="1042988"/>
          </a:xfrm>
          <a:prstGeom prst="rect">
            <a:avLst/>
          </a:prstGeom>
          <a:solidFill>
            <a:schemeClr val="bg1"/>
          </a:solidFill>
          <a:ln w="38100">
            <a:solidFill>
              <a:schemeClr val="tx1"/>
            </a:solidFill>
            <a:miter lim="800000"/>
            <a:headEnd/>
            <a:tailEnd/>
          </a:ln>
          <a:effectLst/>
        </p:spPr>
        <p:txBody>
          <a:bodyPr>
            <a:spAutoFit/>
          </a:bodyPr>
          <a:lstStyle/>
          <a:p>
            <a:pPr>
              <a:spcBef>
                <a:spcPct val="50000"/>
              </a:spcBef>
              <a:defRPr/>
            </a:pPr>
            <a:r>
              <a:rPr lang="en-US" sz="2400" b="1" dirty="0">
                <a:effectLst>
                  <a:outerShdw blurRad="38100" dist="38100" dir="2700000" algn="tl">
                    <a:srgbClr val="FFFFFF"/>
                  </a:outerShdw>
                </a:effectLst>
                <a:cs typeface="Arial" pitchFamily="34" charset="0"/>
              </a:rPr>
              <a:t>Owners/</a:t>
            </a:r>
          </a:p>
          <a:p>
            <a:pPr>
              <a:spcBef>
                <a:spcPct val="50000"/>
              </a:spcBef>
              <a:defRPr/>
            </a:pPr>
            <a:r>
              <a:rPr lang="en-US" sz="2400" b="1" dirty="0">
                <a:effectLst>
                  <a:outerShdw blurRad="38100" dist="38100" dir="2700000" algn="tl">
                    <a:srgbClr val="FFFFFF"/>
                  </a:outerShdw>
                </a:effectLst>
                <a:cs typeface="Arial" pitchFamily="34" charset="0"/>
              </a:rPr>
              <a:t>Investors</a:t>
            </a:r>
          </a:p>
        </p:txBody>
      </p:sp>
      <p:sp>
        <p:nvSpPr>
          <p:cNvPr id="449540" name="Text Box 4"/>
          <p:cNvSpPr txBox="1">
            <a:spLocks noChangeArrowheads="1"/>
          </p:cNvSpPr>
          <p:nvPr/>
        </p:nvSpPr>
        <p:spPr bwMode="auto">
          <a:xfrm>
            <a:off x="4419600" y="5791200"/>
            <a:ext cx="3810000" cy="739775"/>
          </a:xfrm>
          <a:prstGeom prst="rect">
            <a:avLst/>
          </a:prstGeom>
          <a:solidFill>
            <a:schemeClr val="bg1"/>
          </a:solidFill>
          <a:ln w="38100">
            <a:solidFill>
              <a:schemeClr val="tx1"/>
            </a:solidFill>
            <a:miter lim="800000"/>
            <a:headEnd/>
            <a:tailEnd/>
          </a:ln>
          <a:effectLst/>
        </p:spPr>
        <p:txBody>
          <a:bodyPr>
            <a:spAutoFit/>
          </a:bodyPr>
          <a:lstStyle/>
          <a:p>
            <a:pPr>
              <a:spcBef>
                <a:spcPct val="50000"/>
              </a:spcBef>
              <a:defRPr/>
            </a:pPr>
            <a:r>
              <a:rPr lang="en-US" sz="4000" b="1" dirty="0">
                <a:effectLst>
                  <a:outerShdw blurRad="38100" dist="38100" dir="2700000" algn="tl">
                    <a:srgbClr val="FFFFFF"/>
                  </a:outerShdw>
                </a:effectLst>
                <a:cs typeface="Arial" pitchFamily="34" charset="0"/>
              </a:rPr>
              <a:t>Employees</a:t>
            </a:r>
          </a:p>
        </p:txBody>
      </p:sp>
      <p:sp>
        <p:nvSpPr>
          <p:cNvPr id="449541" name="Text Box 5"/>
          <p:cNvSpPr txBox="1">
            <a:spLocks noChangeArrowheads="1"/>
          </p:cNvSpPr>
          <p:nvPr/>
        </p:nvSpPr>
        <p:spPr bwMode="auto">
          <a:xfrm>
            <a:off x="762000" y="3657600"/>
            <a:ext cx="3276600" cy="1198563"/>
          </a:xfrm>
          <a:prstGeom prst="rect">
            <a:avLst/>
          </a:prstGeom>
          <a:solidFill>
            <a:schemeClr val="bg1"/>
          </a:solidFill>
          <a:ln w="38100">
            <a:solidFill>
              <a:schemeClr val="tx1"/>
            </a:solidFill>
            <a:miter lim="800000"/>
            <a:headEnd/>
            <a:tailEnd/>
          </a:ln>
          <a:effectLst/>
        </p:spPr>
        <p:txBody>
          <a:bodyPr>
            <a:spAutoFit/>
          </a:bodyPr>
          <a:lstStyle/>
          <a:p>
            <a:pPr>
              <a:spcBef>
                <a:spcPct val="50000"/>
              </a:spcBef>
              <a:defRPr/>
            </a:pPr>
            <a:r>
              <a:rPr lang="en-US" sz="2800" b="1" dirty="0">
                <a:effectLst>
                  <a:outerShdw blurRad="38100" dist="38100" dir="2700000" algn="tl">
                    <a:srgbClr val="FFFFFF"/>
                  </a:outerShdw>
                </a:effectLst>
                <a:cs typeface="Arial" pitchFamily="34" charset="0"/>
              </a:rPr>
              <a:t>Customers</a:t>
            </a:r>
          </a:p>
          <a:p>
            <a:pPr>
              <a:spcBef>
                <a:spcPct val="50000"/>
              </a:spcBef>
              <a:defRPr/>
            </a:pPr>
            <a:r>
              <a:rPr lang="en-US" sz="2800" b="1" dirty="0">
                <a:effectLst>
                  <a:outerShdw blurRad="38100" dist="38100" dir="2700000" algn="tl">
                    <a:srgbClr val="FFFFFF"/>
                  </a:outerShdw>
                </a:effectLst>
                <a:cs typeface="Arial" pitchFamily="34" charset="0"/>
              </a:rPr>
              <a:t>Community</a:t>
            </a:r>
          </a:p>
        </p:txBody>
      </p:sp>
      <p:sp>
        <p:nvSpPr>
          <p:cNvPr id="449542" name="AutoShape 6"/>
          <p:cNvSpPr>
            <a:spLocks noChangeArrowheads="1"/>
          </p:cNvSpPr>
          <p:nvPr/>
        </p:nvSpPr>
        <p:spPr bwMode="auto">
          <a:xfrm rot="7971483">
            <a:off x="6689725" y="3622675"/>
            <a:ext cx="1524000" cy="22860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0000FF"/>
          </a:solidFill>
          <a:ln w="9525">
            <a:solidFill>
              <a:schemeClr val="tx1"/>
            </a:solidFill>
            <a:miter lim="800000"/>
            <a:headEnd/>
            <a:tailEnd/>
          </a:ln>
        </p:spPr>
        <p:txBody>
          <a:bodyPr wrap="none" anchor="ctr"/>
          <a:lstStyle/>
          <a:p>
            <a:endParaRPr lang="en-CA" dirty="0"/>
          </a:p>
        </p:txBody>
      </p:sp>
      <p:sp>
        <p:nvSpPr>
          <p:cNvPr id="449543" name="AutoShape 7"/>
          <p:cNvSpPr>
            <a:spLocks noChangeArrowheads="1"/>
          </p:cNvSpPr>
          <p:nvPr/>
        </p:nvSpPr>
        <p:spPr bwMode="auto">
          <a:xfrm rot="1628293">
            <a:off x="3867150" y="1593850"/>
            <a:ext cx="1524000" cy="22860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0000FF"/>
          </a:solidFill>
          <a:ln w="9525">
            <a:solidFill>
              <a:schemeClr val="tx1"/>
            </a:solidFill>
            <a:miter lim="800000"/>
            <a:headEnd/>
            <a:tailEnd/>
          </a:ln>
        </p:spPr>
        <p:txBody>
          <a:bodyPr wrap="none" anchor="ctr"/>
          <a:lstStyle/>
          <a:p>
            <a:endParaRPr lang="en-CA" dirty="0"/>
          </a:p>
        </p:txBody>
      </p:sp>
      <p:sp>
        <p:nvSpPr>
          <p:cNvPr id="449544" name="AutoShape 8"/>
          <p:cNvSpPr>
            <a:spLocks noChangeArrowheads="1"/>
          </p:cNvSpPr>
          <p:nvPr/>
        </p:nvSpPr>
        <p:spPr bwMode="auto">
          <a:xfrm rot="-5210739">
            <a:off x="2249488" y="4557713"/>
            <a:ext cx="1524000" cy="22860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0000FF"/>
          </a:solidFill>
          <a:ln w="9525">
            <a:solidFill>
              <a:schemeClr val="tx1"/>
            </a:solidFill>
            <a:miter lim="800000"/>
            <a:headEnd/>
            <a:tailEnd/>
          </a:ln>
        </p:spPr>
        <p:txBody>
          <a:bodyPr wrap="none" anchor="ctr"/>
          <a:lstStyle/>
          <a:p>
            <a:endParaRPr lang="en-CA"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49541"/>
                                        </p:tgtEl>
                                        <p:attrNameLst>
                                          <p:attrName>style.visibility</p:attrName>
                                        </p:attrNameLst>
                                      </p:cBhvr>
                                      <p:to>
                                        <p:strVal val="visible"/>
                                      </p:to>
                                    </p:set>
                                    <p:animEffect transition="in" filter="dissolve">
                                      <p:cBhvr>
                                        <p:cTn id="7" dur="1000"/>
                                        <p:tgtEl>
                                          <p:spTgt spid="44954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49543"/>
                                        </p:tgtEl>
                                        <p:attrNameLst>
                                          <p:attrName>style.visibility</p:attrName>
                                        </p:attrNameLst>
                                      </p:cBhvr>
                                      <p:to>
                                        <p:strVal val="visible"/>
                                      </p:to>
                                    </p:set>
                                    <p:animEffect transition="in" filter="wipe(left)">
                                      <p:cBhvr>
                                        <p:cTn id="12" dur="1000"/>
                                        <p:tgtEl>
                                          <p:spTgt spid="449543"/>
                                        </p:tgtEl>
                                      </p:cBhvr>
                                    </p:animEffect>
                                  </p:childTnLst>
                                </p:cTn>
                              </p:par>
                            </p:childTnLst>
                          </p:cTn>
                        </p:par>
                        <p:par>
                          <p:cTn id="13" fill="hold">
                            <p:stCondLst>
                              <p:cond delay="1000"/>
                            </p:stCondLst>
                            <p:childTnLst>
                              <p:par>
                                <p:cTn id="14" presetID="9" presetClass="entr" presetSubtype="0" fill="hold" grpId="0" nodeType="afterEffect">
                                  <p:stCondLst>
                                    <p:cond delay="0"/>
                                  </p:stCondLst>
                                  <p:childTnLst>
                                    <p:set>
                                      <p:cBhvr>
                                        <p:cTn id="15" dur="1" fill="hold">
                                          <p:stCondLst>
                                            <p:cond delay="0"/>
                                          </p:stCondLst>
                                        </p:cTn>
                                        <p:tgtEl>
                                          <p:spTgt spid="449539"/>
                                        </p:tgtEl>
                                        <p:attrNameLst>
                                          <p:attrName>style.visibility</p:attrName>
                                        </p:attrNameLst>
                                      </p:cBhvr>
                                      <p:to>
                                        <p:strVal val="visible"/>
                                      </p:to>
                                    </p:set>
                                    <p:animEffect transition="in" filter="dissolve">
                                      <p:cBhvr>
                                        <p:cTn id="16" dur="1000"/>
                                        <p:tgtEl>
                                          <p:spTgt spid="44953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449542"/>
                                        </p:tgtEl>
                                        <p:attrNameLst>
                                          <p:attrName>style.visibility</p:attrName>
                                        </p:attrNameLst>
                                      </p:cBhvr>
                                      <p:to>
                                        <p:strVal val="visible"/>
                                      </p:to>
                                    </p:set>
                                    <p:animEffect transition="in" filter="wipe(left)">
                                      <p:cBhvr>
                                        <p:cTn id="21" dur="1000"/>
                                        <p:tgtEl>
                                          <p:spTgt spid="449542"/>
                                        </p:tgtEl>
                                      </p:cBhvr>
                                    </p:animEffect>
                                  </p:childTnLst>
                                </p:cTn>
                              </p:par>
                            </p:childTnLst>
                          </p:cTn>
                        </p:par>
                        <p:par>
                          <p:cTn id="22" fill="hold">
                            <p:stCondLst>
                              <p:cond delay="1000"/>
                            </p:stCondLst>
                            <p:childTnLst>
                              <p:par>
                                <p:cTn id="23" presetID="9" presetClass="entr" presetSubtype="0" fill="hold" grpId="0" nodeType="afterEffect">
                                  <p:stCondLst>
                                    <p:cond delay="0"/>
                                  </p:stCondLst>
                                  <p:childTnLst>
                                    <p:set>
                                      <p:cBhvr>
                                        <p:cTn id="24" dur="1" fill="hold">
                                          <p:stCondLst>
                                            <p:cond delay="0"/>
                                          </p:stCondLst>
                                        </p:cTn>
                                        <p:tgtEl>
                                          <p:spTgt spid="449540"/>
                                        </p:tgtEl>
                                        <p:attrNameLst>
                                          <p:attrName>style.visibility</p:attrName>
                                        </p:attrNameLst>
                                      </p:cBhvr>
                                      <p:to>
                                        <p:strVal val="visible"/>
                                      </p:to>
                                    </p:set>
                                    <p:animEffect transition="in" filter="dissolve">
                                      <p:cBhvr>
                                        <p:cTn id="25" dur="1000"/>
                                        <p:tgtEl>
                                          <p:spTgt spid="44954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2" fill="hold" grpId="0" nodeType="clickEffect">
                                  <p:stCondLst>
                                    <p:cond delay="0"/>
                                  </p:stCondLst>
                                  <p:childTnLst>
                                    <p:set>
                                      <p:cBhvr>
                                        <p:cTn id="29" dur="1" fill="hold">
                                          <p:stCondLst>
                                            <p:cond delay="0"/>
                                          </p:stCondLst>
                                        </p:cTn>
                                        <p:tgtEl>
                                          <p:spTgt spid="449544"/>
                                        </p:tgtEl>
                                        <p:attrNameLst>
                                          <p:attrName>style.visibility</p:attrName>
                                        </p:attrNameLst>
                                      </p:cBhvr>
                                      <p:to>
                                        <p:strVal val="visible"/>
                                      </p:to>
                                    </p:set>
                                    <p:animEffect transition="in" filter="wipe(right)">
                                      <p:cBhvr>
                                        <p:cTn id="30" dur="1000"/>
                                        <p:tgtEl>
                                          <p:spTgt spid="4495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9539" grpId="0" animBg="1"/>
      <p:bldP spid="449540" grpId="0" animBg="1"/>
      <p:bldP spid="449541" grpId="0" animBg="1"/>
      <p:bldP spid="449542" grpId="0" animBg="1"/>
      <p:bldP spid="449543" grpId="0" animBg="1"/>
      <p:bldP spid="44954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idx="4294967295"/>
          </p:nvPr>
        </p:nvSpPr>
        <p:spPr>
          <a:xfrm>
            <a:off x="914400" y="685800"/>
            <a:ext cx="7543800" cy="731838"/>
          </a:xfrm>
        </p:spPr>
        <p:txBody>
          <a:bodyPr/>
          <a:lstStyle/>
          <a:p>
            <a:pPr eaLnBrk="1" hangingPunct="1">
              <a:lnSpc>
                <a:spcPct val="80000"/>
              </a:lnSpc>
            </a:pPr>
            <a:r>
              <a:rPr lang="en-US" sz="4000" b="1" dirty="0" smtClean="0">
                <a:solidFill>
                  <a:schemeClr val="accent1"/>
                </a:solidFill>
              </a:rPr>
              <a:t>Business Activities </a:t>
            </a:r>
          </a:p>
        </p:txBody>
      </p:sp>
      <p:sp>
        <p:nvSpPr>
          <p:cNvPr id="20484" name="Rectangle 3"/>
          <p:cNvSpPr>
            <a:spLocks noGrp="1" noChangeArrowheads="1"/>
          </p:cNvSpPr>
          <p:nvPr>
            <p:ph type="subTitle" idx="4294967295"/>
          </p:nvPr>
        </p:nvSpPr>
        <p:spPr>
          <a:xfrm>
            <a:off x="-533400" y="1600200"/>
            <a:ext cx="6400800" cy="1981200"/>
          </a:xfrm>
        </p:spPr>
        <p:txBody>
          <a:bodyPr/>
          <a:lstStyle/>
          <a:p>
            <a:pPr marL="0" indent="0" algn="ctr" eaLnBrk="1" hangingPunct="1">
              <a:lnSpc>
                <a:spcPct val="105000"/>
              </a:lnSpc>
              <a:buFontTx/>
              <a:buNone/>
            </a:pPr>
            <a:r>
              <a:rPr lang="en-US" sz="3600" b="1" dirty="0" smtClean="0">
                <a:solidFill>
                  <a:srgbClr val="FFC000"/>
                </a:solidFill>
              </a:rPr>
              <a:t>Functional Areas of </a:t>
            </a:r>
          </a:p>
          <a:p>
            <a:pPr marL="0" indent="0" algn="ctr" eaLnBrk="1" hangingPunct="1">
              <a:lnSpc>
                <a:spcPct val="105000"/>
              </a:lnSpc>
              <a:buFontTx/>
              <a:buNone/>
            </a:pPr>
            <a:r>
              <a:rPr lang="en-US" sz="3600" b="1" dirty="0" smtClean="0">
                <a:solidFill>
                  <a:srgbClr val="FFC000"/>
                </a:solidFill>
              </a:rPr>
              <a:t>Business:</a:t>
            </a:r>
          </a:p>
          <a:p>
            <a:pPr marL="0" indent="0" algn="ctr" eaLnBrk="1" hangingPunct="1">
              <a:lnSpc>
                <a:spcPct val="105000"/>
              </a:lnSpc>
              <a:buFontTx/>
              <a:buNone/>
            </a:pPr>
            <a:r>
              <a:rPr lang="en-US" sz="3600" b="1" dirty="0" smtClean="0">
                <a:solidFill>
                  <a:schemeClr val="bg1"/>
                </a:solidFill>
              </a:rPr>
              <a:t>Management</a:t>
            </a:r>
          </a:p>
          <a:p>
            <a:pPr marL="0" indent="0" algn="ctr" eaLnBrk="1" hangingPunct="1">
              <a:lnSpc>
                <a:spcPct val="105000"/>
              </a:lnSpc>
              <a:buFontTx/>
              <a:buNone/>
            </a:pPr>
            <a:r>
              <a:rPr lang="en-US" sz="3600" b="1" dirty="0" smtClean="0">
                <a:solidFill>
                  <a:schemeClr val="bg1"/>
                </a:solidFill>
              </a:rPr>
              <a:t>Operations</a:t>
            </a:r>
          </a:p>
          <a:p>
            <a:pPr marL="0" indent="0" algn="ctr" eaLnBrk="1" hangingPunct="1">
              <a:lnSpc>
                <a:spcPct val="105000"/>
              </a:lnSpc>
              <a:buFontTx/>
              <a:buNone/>
            </a:pPr>
            <a:r>
              <a:rPr lang="en-US" sz="3600" b="1" dirty="0" smtClean="0">
                <a:solidFill>
                  <a:schemeClr val="bg1"/>
                </a:solidFill>
              </a:rPr>
              <a:t>Marketing</a:t>
            </a:r>
          </a:p>
          <a:p>
            <a:pPr marL="0" indent="0" algn="ctr" eaLnBrk="1" hangingPunct="1">
              <a:lnSpc>
                <a:spcPct val="105000"/>
              </a:lnSpc>
              <a:buFontTx/>
              <a:buNone/>
            </a:pPr>
            <a:r>
              <a:rPr lang="en-US" sz="3600" b="1" dirty="0" smtClean="0">
                <a:solidFill>
                  <a:schemeClr val="bg1"/>
                </a:solidFill>
              </a:rPr>
              <a:t>Accounting</a:t>
            </a:r>
          </a:p>
          <a:p>
            <a:pPr marL="0" indent="0" algn="ctr" eaLnBrk="1" hangingPunct="1">
              <a:lnSpc>
                <a:spcPct val="105000"/>
              </a:lnSpc>
              <a:buFontTx/>
              <a:buNone/>
            </a:pPr>
            <a:r>
              <a:rPr lang="en-US" sz="3600" b="1" dirty="0" smtClean="0">
                <a:solidFill>
                  <a:schemeClr val="bg1"/>
                </a:solidFill>
              </a:rPr>
              <a:t>Finance</a:t>
            </a:r>
          </a:p>
          <a:p>
            <a:pPr marL="0" indent="0" algn="ctr" eaLnBrk="1" hangingPunct="1">
              <a:lnSpc>
                <a:spcPct val="105000"/>
              </a:lnSpc>
              <a:buFontTx/>
              <a:buNone/>
            </a:pPr>
            <a:endParaRPr lang="en-US" sz="3600" dirty="0" smtClean="0"/>
          </a:p>
        </p:txBody>
      </p:sp>
      <p:pic>
        <p:nvPicPr>
          <p:cNvPr id="11" name="Picture 10" descr="figures_build_pyramid_1600_clr_4245.png"/>
          <p:cNvPicPr>
            <a:picLocks noChangeAspect="1"/>
          </p:cNvPicPr>
          <p:nvPr/>
        </p:nvPicPr>
        <p:blipFill>
          <a:blip r:embed="rId3" cstate="print"/>
          <a:stretch>
            <a:fillRect/>
          </a:stretch>
        </p:blipFill>
        <p:spPr>
          <a:xfrm>
            <a:off x="4929190" y="2000240"/>
            <a:ext cx="3600456" cy="3600456"/>
          </a:xfrm>
          <a:prstGeom prst="rect">
            <a:avLst/>
          </a:prstGeom>
        </p:spPr>
      </p:pic>
      <p:pic>
        <p:nvPicPr>
          <p:cNvPr id="12" name="Picture 11" descr="global_mouse_africa_1600_clr_3908.png"/>
          <p:cNvPicPr>
            <a:picLocks noChangeAspect="1"/>
          </p:cNvPicPr>
          <p:nvPr/>
        </p:nvPicPr>
        <p:blipFill>
          <a:blip r:embed="rId4" cstate="print"/>
          <a:stretch>
            <a:fillRect/>
          </a:stretch>
        </p:blipFill>
        <p:spPr>
          <a:xfrm>
            <a:off x="7643834" y="5715016"/>
            <a:ext cx="1341120" cy="100584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48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48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48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48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48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484">
                                            <p:txEl>
                                              <p:pRg st="6" end="6"/>
                                            </p:txEl>
                                          </p:spTgt>
                                        </p:tgtEl>
                                        <p:attrNameLst>
                                          <p:attrName>style.visibility</p:attrName>
                                        </p:attrNameLst>
                                      </p:cBhvr>
                                      <p:to>
                                        <p:strVal val="visible"/>
                                      </p:to>
                                    </p:set>
                                  </p:childTnLst>
                                </p:cTn>
                              </p:par>
                            </p:childTnLst>
                          </p:cTn>
                        </p:par>
                        <p:par>
                          <p:cTn id="31" fill="hold">
                            <p:stCondLst>
                              <p:cond delay="0"/>
                            </p:stCondLst>
                            <p:childTnLst>
                              <p:par>
                                <p:cTn id="32" presetID="1" presetClass="entr" presetSubtype="0" fill="hold" nodeType="afterEffect">
                                  <p:stCondLst>
                                    <p:cond delay="0"/>
                                  </p:stCondLst>
                                  <p:childTnLst>
                                    <p:set>
                                      <p:cBhvr>
                                        <p:cTn id="33"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4"/>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r>
              <a:rPr lang="en-US" sz="1400" dirty="0"/>
              <a:t>1-</a:t>
            </a:r>
            <a:fld id="{A2DAE1F2-4EC1-414B-A2FC-2AE7AF751D58}" type="slidenum">
              <a:rPr lang="en-US" sz="1400"/>
              <a:pPr algn="r"/>
              <a:t>14</a:t>
            </a:fld>
            <a:endParaRPr lang="en-US" sz="1400" dirty="0"/>
          </a:p>
        </p:txBody>
      </p:sp>
      <p:sp>
        <p:nvSpPr>
          <p:cNvPr id="21507" name="Text Box 2"/>
          <p:cNvSpPr txBox="1">
            <a:spLocks noChangeArrowheads="1"/>
          </p:cNvSpPr>
          <p:nvPr/>
        </p:nvSpPr>
        <p:spPr bwMode="auto">
          <a:xfrm>
            <a:off x="1042988" y="3429000"/>
            <a:ext cx="7129462" cy="579438"/>
          </a:xfrm>
          <a:prstGeom prst="rect">
            <a:avLst/>
          </a:prstGeom>
          <a:noFill/>
          <a:ln w="9525">
            <a:noFill/>
            <a:miter lim="800000"/>
            <a:headEnd/>
            <a:tailEnd/>
          </a:ln>
        </p:spPr>
        <p:txBody>
          <a:bodyPr>
            <a:spAutoFit/>
          </a:bodyPr>
          <a:lstStyle/>
          <a:p>
            <a:pPr eaLnBrk="0" hangingPunct="0">
              <a:spcBef>
                <a:spcPct val="50000"/>
              </a:spcBef>
            </a:pPr>
            <a:endParaRPr lang="en-CA" sz="3200" dirty="0"/>
          </a:p>
        </p:txBody>
      </p:sp>
      <p:sp>
        <p:nvSpPr>
          <p:cNvPr id="21508" name="Text Box 3"/>
          <p:cNvSpPr txBox="1">
            <a:spLocks noChangeArrowheads="1"/>
          </p:cNvSpPr>
          <p:nvPr/>
        </p:nvSpPr>
        <p:spPr bwMode="auto">
          <a:xfrm>
            <a:off x="1116013" y="1916113"/>
            <a:ext cx="6335712" cy="4370387"/>
          </a:xfrm>
          <a:prstGeom prst="rect">
            <a:avLst/>
          </a:prstGeom>
          <a:noFill/>
          <a:ln w="9525">
            <a:noFill/>
            <a:miter lim="800000"/>
            <a:headEnd/>
            <a:tailEnd/>
          </a:ln>
        </p:spPr>
        <p:txBody>
          <a:bodyPr>
            <a:spAutoFit/>
          </a:bodyPr>
          <a:lstStyle/>
          <a:p>
            <a:pPr eaLnBrk="0" hangingPunct="0">
              <a:spcBef>
                <a:spcPct val="50000"/>
              </a:spcBef>
            </a:pPr>
            <a:r>
              <a:rPr lang="en-US" sz="3200" b="1" dirty="0">
                <a:solidFill>
                  <a:srgbClr val="FFC000"/>
                </a:solidFill>
              </a:rPr>
              <a:t> Business Goals:</a:t>
            </a:r>
          </a:p>
          <a:p>
            <a:pPr lvl="1" eaLnBrk="0" hangingPunct="0">
              <a:lnSpc>
                <a:spcPct val="150000"/>
              </a:lnSpc>
              <a:spcBef>
                <a:spcPct val="50000"/>
              </a:spcBef>
              <a:buFontTx/>
              <a:buChar char="•"/>
            </a:pPr>
            <a:r>
              <a:rPr lang="en-US" sz="3600" b="1" dirty="0">
                <a:solidFill>
                  <a:schemeClr val="bg1"/>
                </a:solidFill>
              </a:rPr>
              <a:t>To earn a profit</a:t>
            </a:r>
          </a:p>
          <a:p>
            <a:pPr eaLnBrk="0" hangingPunct="0">
              <a:lnSpc>
                <a:spcPct val="150000"/>
              </a:lnSpc>
              <a:spcBef>
                <a:spcPct val="50000"/>
              </a:spcBef>
              <a:buFontTx/>
              <a:buChar char="•"/>
            </a:pPr>
            <a:r>
              <a:rPr lang="en-US" sz="3600" b="1" dirty="0">
                <a:solidFill>
                  <a:schemeClr val="bg1"/>
                </a:solidFill>
              </a:rPr>
              <a:t>Anything else?</a:t>
            </a:r>
          </a:p>
          <a:p>
            <a:pPr eaLnBrk="0" hangingPunct="0">
              <a:spcBef>
                <a:spcPct val="50000"/>
              </a:spcBef>
              <a:buFontTx/>
              <a:buChar char="•"/>
            </a:pPr>
            <a:endParaRPr lang="en-US" sz="3600" b="1" dirty="0"/>
          </a:p>
          <a:p>
            <a:pPr eaLnBrk="0" hangingPunct="0">
              <a:spcBef>
                <a:spcPct val="50000"/>
              </a:spcBef>
            </a:pPr>
            <a:endParaRPr lang="en-US" sz="3200" b="1" dirty="0"/>
          </a:p>
        </p:txBody>
      </p:sp>
      <p:pic>
        <p:nvPicPr>
          <p:cNvPr id="12" name="Picture 18" descr="tbs-history1New"/>
          <p:cNvPicPr>
            <a:picLocks noChangeAspect="1" noChangeArrowheads="1"/>
          </p:cNvPicPr>
          <p:nvPr/>
        </p:nvPicPr>
        <p:blipFill>
          <a:blip r:embed="rId2" cstate="print"/>
          <a:srcRect/>
          <a:stretch>
            <a:fillRect/>
          </a:stretch>
        </p:blipFill>
        <p:spPr bwMode="auto">
          <a:xfrm>
            <a:off x="5500694" y="2500306"/>
            <a:ext cx="1643074" cy="1239641"/>
          </a:xfrm>
          <a:prstGeom prst="rect">
            <a:avLst/>
          </a:prstGeom>
          <a:noFill/>
          <a:ln w="9525">
            <a:noFill/>
            <a:miter lim="800000"/>
            <a:headEnd/>
            <a:tailEnd/>
          </a:ln>
        </p:spPr>
      </p:pic>
      <p:pic>
        <p:nvPicPr>
          <p:cNvPr id="13" name="Picture 20" descr="ATTweb"/>
          <p:cNvPicPr>
            <a:picLocks noChangeAspect="1" noChangeArrowheads="1"/>
          </p:cNvPicPr>
          <p:nvPr/>
        </p:nvPicPr>
        <p:blipFill>
          <a:blip r:embed="rId3" cstate="print"/>
          <a:srcRect/>
          <a:stretch>
            <a:fillRect/>
          </a:stretch>
        </p:blipFill>
        <p:spPr bwMode="auto">
          <a:xfrm>
            <a:off x="6781800" y="4038600"/>
            <a:ext cx="2133600" cy="1609725"/>
          </a:xfrm>
          <a:prstGeom prst="rect">
            <a:avLst/>
          </a:prstGeom>
          <a:noFill/>
          <a:ln w="9525">
            <a:noFill/>
            <a:miter lim="800000"/>
            <a:headEnd/>
            <a:tailEnd/>
          </a:ln>
        </p:spPr>
      </p:pic>
      <p:pic>
        <p:nvPicPr>
          <p:cNvPr id="14" name="Picture 22" descr="splash_rob_englogo"/>
          <p:cNvPicPr>
            <a:picLocks noChangeAspect="1" noChangeArrowheads="1"/>
          </p:cNvPicPr>
          <p:nvPr/>
        </p:nvPicPr>
        <p:blipFill>
          <a:blip r:embed="rId4" cstate="print"/>
          <a:srcRect/>
          <a:stretch>
            <a:fillRect/>
          </a:stretch>
        </p:blipFill>
        <p:spPr bwMode="auto">
          <a:xfrm>
            <a:off x="1676400" y="4876800"/>
            <a:ext cx="1954213" cy="1482725"/>
          </a:xfrm>
          <a:prstGeom prst="rect">
            <a:avLst/>
          </a:prstGeom>
          <a:noFill/>
          <a:ln w="9525">
            <a:noFill/>
            <a:miter lim="800000"/>
            <a:headEnd/>
            <a:tailEnd/>
          </a:ln>
        </p:spPr>
      </p:pic>
      <p:pic>
        <p:nvPicPr>
          <p:cNvPr id="21513" name="Picture 23" descr="socialcapitalpartners"/>
          <p:cNvPicPr>
            <a:picLocks noChangeAspect="1" noChangeArrowheads="1"/>
          </p:cNvPicPr>
          <p:nvPr/>
        </p:nvPicPr>
        <p:blipFill>
          <a:blip r:embed="rId5" cstate="print"/>
          <a:srcRect/>
          <a:stretch>
            <a:fillRect/>
          </a:stretch>
        </p:blipFill>
        <p:spPr bwMode="auto">
          <a:xfrm>
            <a:off x="5556250" y="5884863"/>
            <a:ext cx="3409950" cy="800100"/>
          </a:xfrm>
          <a:prstGeom prst="rect">
            <a:avLst/>
          </a:prstGeom>
          <a:noFill/>
          <a:ln w="9525">
            <a:noFill/>
            <a:miter lim="800000"/>
            <a:headEnd/>
            <a:tailEnd/>
          </a:ln>
        </p:spPr>
      </p:pic>
      <p:pic>
        <p:nvPicPr>
          <p:cNvPr id="21514" name="Picture 24" descr="BCTechnologySocialVenturePartners"/>
          <p:cNvPicPr>
            <a:picLocks noChangeAspect="1" noChangeArrowheads="1"/>
          </p:cNvPicPr>
          <p:nvPr/>
        </p:nvPicPr>
        <p:blipFill>
          <a:blip r:embed="rId6" cstate="print"/>
          <a:srcRect/>
          <a:stretch>
            <a:fillRect/>
          </a:stretch>
        </p:blipFill>
        <p:spPr bwMode="auto">
          <a:xfrm>
            <a:off x="4000496" y="4714884"/>
            <a:ext cx="2425700" cy="1079500"/>
          </a:xfrm>
          <a:prstGeom prst="rect">
            <a:avLst/>
          </a:prstGeom>
          <a:noFill/>
          <a:ln w="9525">
            <a:noFill/>
            <a:miter lim="800000"/>
            <a:headEnd/>
            <a:tailEnd/>
          </a:ln>
        </p:spPr>
      </p:pic>
      <p:pic>
        <p:nvPicPr>
          <p:cNvPr id="21515" name="Picture 7" descr="Costa Rica"/>
          <p:cNvPicPr>
            <a:picLocks noChangeAspect="1" noChangeArrowheads="1"/>
          </p:cNvPicPr>
          <p:nvPr/>
        </p:nvPicPr>
        <p:blipFill>
          <a:blip r:embed="rId7" cstate="print"/>
          <a:srcRect/>
          <a:stretch>
            <a:fillRect/>
          </a:stretch>
        </p:blipFill>
        <p:spPr bwMode="auto">
          <a:xfrm>
            <a:off x="7215206" y="1643050"/>
            <a:ext cx="1343025" cy="752475"/>
          </a:xfrm>
          <a:prstGeom prst="rect">
            <a:avLst/>
          </a:prstGeom>
          <a:noFill/>
          <a:ln w="9525">
            <a:noFill/>
            <a:miter lim="800000"/>
            <a:headEnd/>
            <a:tailEnd/>
          </a:ln>
        </p:spPr>
      </p:pic>
      <p:sp>
        <p:nvSpPr>
          <p:cNvPr id="15" name="Rectangle 2"/>
          <p:cNvSpPr txBox="1">
            <a:spLocks noChangeArrowheads="1"/>
          </p:cNvSpPr>
          <p:nvPr/>
        </p:nvSpPr>
        <p:spPr bwMode="auto">
          <a:xfrm>
            <a:off x="1066800" y="838200"/>
            <a:ext cx="7543800" cy="731838"/>
          </a:xfrm>
          <a:prstGeom prst="rect">
            <a:avLst/>
          </a:prstGeom>
          <a:noFill/>
          <a:ln w="9525">
            <a:noFill/>
            <a:miter lim="800000"/>
            <a:headEnd/>
            <a:tailEnd/>
          </a:ln>
        </p:spPr>
        <p:txBody>
          <a:bodyPr anchor="ctr"/>
          <a:lstStyle/>
          <a:p>
            <a:pPr algn="ctr">
              <a:lnSpc>
                <a:spcPct val="80000"/>
              </a:lnSpc>
              <a:defRPr/>
            </a:pPr>
            <a:r>
              <a:rPr lang="en-US" sz="4000" b="1" kern="0" dirty="0">
                <a:solidFill>
                  <a:schemeClr val="accent1"/>
                </a:solidFill>
                <a:latin typeface="+mj-lt"/>
                <a:ea typeface="+mj-ea"/>
                <a:cs typeface="+mj-cs"/>
              </a:rPr>
              <a:t>Is that all there is?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heckerboard(across)">
                                      <p:cBhvr>
                                        <p:cTn id="7" dur="500"/>
                                        <p:tgtEl>
                                          <p:spTgt spid="12"/>
                                        </p:tgtEl>
                                      </p:cBhvr>
                                    </p:animEffect>
                                  </p:childTnLst>
                                </p:cTn>
                              </p:par>
                              <p:par>
                                <p:cTn id="8" presetID="5" presetClass="entr" presetSubtype="1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checkerboard(across)">
                                      <p:cBhvr>
                                        <p:cTn id="10" dur="500"/>
                                        <p:tgtEl>
                                          <p:spTgt spid="13"/>
                                        </p:tgtEl>
                                      </p:cBhvr>
                                    </p:animEffect>
                                  </p:childTnLst>
                                </p:cTn>
                              </p:par>
                              <p:par>
                                <p:cTn id="11" presetID="5" presetClass="entr" presetSubtype="1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checkerboard(across)">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Muhammad Yunus</a:t>
            </a:r>
            <a:endParaRPr lang="en-CA" dirty="0"/>
          </a:p>
        </p:txBody>
      </p:sp>
      <p:pic>
        <p:nvPicPr>
          <p:cNvPr id="4" name="Picture 3" descr="muhammad-yunus-2006-11-14.jpg"/>
          <p:cNvPicPr>
            <a:picLocks noChangeAspect="1"/>
          </p:cNvPicPr>
          <p:nvPr/>
        </p:nvPicPr>
        <p:blipFill>
          <a:blip r:embed="rId2" cstate="print"/>
          <a:stretch>
            <a:fillRect/>
          </a:stretch>
        </p:blipFill>
        <p:spPr>
          <a:xfrm>
            <a:off x="357158" y="1928802"/>
            <a:ext cx="3696921" cy="2909881"/>
          </a:xfrm>
          <a:prstGeom prst="rect">
            <a:avLst/>
          </a:prstGeom>
        </p:spPr>
      </p:pic>
      <p:pic>
        <p:nvPicPr>
          <p:cNvPr id="5" name="Picture 4" descr="Muhammad-Yunus-02-300x239.jpg"/>
          <p:cNvPicPr>
            <a:picLocks noChangeAspect="1"/>
          </p:cNvPicPr>
          <p:nvPr/>
        </p:nvPicPr>
        <p:blipFill>
          <a:blip r:embed="rId3" cstate="print"/>
          <a:stretch>
            <a:fillRect/>
          </a:stretch>
        </p:blipFill>
        <p:spPr>
          <a:xfrm>
            <a:off x="4786314" y="2000240"/>
            <a:ext cx="3651213" cy="290880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7"/>
          <p:cNvSpPr>
            <a:spLocks noGrp="1"/>
          </p:cNvSpPr>
          <p:nvPr>
            <p:ph type="title"/>
          </p:nvPr>
        </p:nvSpPr>
        <p:spPr>
          <a:xfrm>
            <a:off x="914400" y="792163"/>
            <a:ext cx="7543800" cy="731837"/>
          </a:xfrm>
        </p:spPr>
        <p:txBody>
          <a:bodyPr/>
          <a:lstStyle/>
          <a:p>
            <a:r>
              <a:rPr lang="en-CA" dirty="0" smtClean="0">
                <a:hlinkClick r:id="rId2"/>
              </a:rPr>
              <a:t>Muhammad Yunus: Building Social Business Ventures </a:t>
            </a:r>
          </a:p>
        </p:txBody>
      </p:sp>
      <p:sp>
        <p:nvSpPr>
          <p:cNvPr id="22532" name="Rectangle 8"/>
          <p:cNvSpPr>
            <a:spLocks noChangeArrowheads="1"/>
          </p:cNvSpPr>
          <p:nvPr/>
        </p:nvSpPr>
        <p:spPr bwMode="auto">
          <a:xfrm>
            <a:off x="457200" y="1938338"/>
            <a:ext cx="8458200" cy="3970318"/>
          </a:xfrm>
          <a:prstGeom prst="rect">
            <a:avLst/>
          </a:prstGeom>
          <a:noFill/>
          <a:ln w="9525">
            <a:noFill/>
            <a:miter lim="800000"/>
            <a:headEnd/>
            <a:tailEnd/>
          </a:ln>
        </p:spPr>
        <p:txBody>
          <a:bodyPr>
            <a:spAutoFit/>
          </a:bodyPr>
          <a:lstStyle/>
          <a:p>
            <a:r>
              <a:rPr lang="en-CA" sz="3600" dirty="0">
                <a:solidFill>
                  <a:schemeClr val="bg1"/>
                </a:solidFill>
              </a:rPr>
              <a:t>Dr. Muhammad Yunus (&amp; Gremin Bank)– Awarded the 2006 Nobel Peace Prize</a:t>
            </a:r>
          </a:p>
          <a:p>
            <a:r>
              <a:rPr lang="en-CA" sz="3600" dirty="0">
                <a:solidFill>
                  <a:schemeClr val="bg1"/>
                </a:solidFill>
              </a:rPr>
              <a:t>“Micro Credit” (Bangladesh)</a:t>
            </a:r>
          </a:p>
          <a:p>
            <a:r>
              <a:rPr lang="en-CA" sz="3600" dirty="0">
                <a:solidFill>
                  <a:schemeClr val="bg1"/>
                </a:solidFill>
              </a:rPr>
              <a:t>“Social Business or Social Entrepreneurship”</a:t>
            </a:r>
          </a:p>
          <a:p>
            <a:endParaRPr lang="en-CA" sz="3600" dirty="0"/>
          </a:p>
        </p:txBody>
      </p:sp>
      <p:pic>
        <p:nvPicPr>
          <p:cNvPr id="5" name="Picture 4" descr="muhammad.png"/>
          <p:cNvPicPr>
            <a:picLocks noChangeAspect="1"/>
          </p:cNvPicPr>
          <p:nvPr/>
        </p:nvPicPr>
        <p:blipFill>
          <a:blip r:embed="rId3" cstate="print"/>
          <a:stretch>
            <a:fillRect/>
          </a:stretch>
        </p:blipFill>
        <p:spPr>
          <a:xfrm>
            <a:off x="6072198" y="2928934"/>
            <a:ext cx="2374603" cy="3415873"/>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man_teacher_book_point_1600_clr_12610.png"/>
          <p:cNvPicPr>
            <a:picLocks noChangeAspect="1"/>
          </p:cNvPicPr>
          <p:nvPr/>
        </p:nvPicPr>
        <p:blipFill>
          <a:blip r:embed="rId2" cstate="print"/>
          <a:stretch>
            <a:fillRect/>
          </a:stretch>
        </p:blipFill>
        <p:spPr>
          <a:xfrm>
            <a:off x="-285784" y="928670"/>
            <a:ext cx="4469307" cy="6500810"/>
          </a:xfrm>
          <a:prstGeom prst="rect">
            <a:avLst/>
          </a:prstGeom>
        </p:spPr>
      </p:pic>
      <p:sp>
        <p:nvSpPr>
          <p:cNvPr id="23555" name="Rectangle 2"/>
          <p:cNvSpPr>
            <a:spLocks noGrp="1" noChangeArrowheads="1"/>
          </p:cNvSpPr>
          <p:nvPr>
            <p:ph type="title"/>
          </p:nvPr>
        </p:nvSpPr>
        <p:spPr>
          <a:xfrm>
            <a:off x="323528" y="620688"/>
            <a:ext cx="8534400" cy="655638"/>
          </a:xfrm>
        </p:spPr>
        <p:txBody>
          <a:bodyPr/>
          <a:lstStyle/>
          <a:p>
            <a:pPr eaLnBrk="1" hangingPunct="1"/>
            <a:r>
              <a:rPr lang="en-CA" sz="3600" b="1" dirty="0" smtClean="0"/>
              <a:t>Expanding our Definition of Business</a:t>
            </a:r>
          </a:p>
        </p:txBody>
      </p:sp>
      <p:sp>
        <p:nvSpPr>
          <p:cNvPr id="23556" name="Rectangle 3"/>
          <p:cNvSpPr>
            <a:spLocks noGrp="1" noChangeArrowheads="1"/>
          </p:cNvSpPr>
          <p:nvPr>
            <p:ph type="body" idx="1"/>
          </p:nvPr>
        </p:nvSpPr>
        <p:spPr>
          <a:xfrm>
            <a:off x="2714612" y="1714488"/>
            <a:ext cx="5715040" cy="4114800"/>
          </a:xfrm>
        </p:spPr>
        <p:txBody>
          <a:bodyPr/>
          <a:lstStyle/>
          <a:p>
            <a:pPr eaLnBrk="1" hangingPunct="1">
              <a:buFontTx/>
              <a:buNone/>
            </a:pPr>
            <a:r>
              <a:rPr lang="en-US" sz="3600" b="1" dirty="0" smtClean="0">
                <a:solidFill>
                  <a:srgbClr val="FFC000"/>
                </a:solidFill>
              </a:rPr>
              <a:t>Putting it altogether …</a:t>
            </a:r>
          </a:p>
          <a:p>
            <a:pPr eaLnBrk="1" hangingPunct="1"/>
            <a:r>
              <a:rPr lang="en-US" sz="3600" dirty="0" smtClean="0"/>
              <a:t>Business is a term describing an organization that seeks to earn profits by providing goods and services, ethically and responsibly.</a:t>
            </a:r>
          </a:p>
        </p:txBody>
      </p:sp>
      <p:pic>
        <p:nvPicPr>
          <p:cNvPr id="6" name="Picture 5" descr="global_mouse_africa_1600_clr_3908.png"/>
          <p:cNvPicPr>
            <a:picLocks noChangeAspect="1"/>
          </p:cNvPicPr>
          <p:nvPr/>
        </p:nvPicPr>
        <p:blipFill>
          <a:blip r:embed="rId3" cstate="print"/>
          <a:stretch>
            <a:fillRect/>
          </a:stretch>
        </p:blipFill>
        <p:spPr>
          <a:xfrm>
            <a:off x="7802880" y="5643578"/>
            <a:ext cx="1341120" cy="100584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a:xfrm>
            <a:off x="304800" y="430213"/>
            <a:ext cx="8686800" cy="1246187"/>
          </a:xfrm>
        </p:spPr>
        <p:txBody>
          <a:bodyPr/>
          <a:lstStyle/>
          <a:p>
            <a:pPr eaLnBrk="1" hangingPunct="1"/>
            <a:r>
              <a:rPr lang="en-US" sz="3600" b="1" dirty="0" smtClean="0"/>
              <a:t>Resources: Inputs and Outputs</a:t>
            </a:r>
            <a:br>
              <a:rPr lang="en-US" sz="3600" b="1" dirty="0" smtClean="0"/>
            </a:br>
            <a:r>
              <a:rPr lang="en-US" sz="3600" b="1" dirty="0" smtClean="0"/>
              <a:t>Understanding the Economy</a:t>
            </a:r>
            <a:r>
              <a:rPr lang="en-US" sz="3200" b="1" dirty="0" smtClean="0"/>
              <a:t> </a:t>
            </a:r>
            <a:endParaRPr lang="en-US" sz="2400" b="1" dirty="0" smtClean="0"/>
          </a:p>
        </p:txBody>
      </p:sp>
      <p:sp>
        <p:nvSpPr>
          <p:cNvPr id="24580" name="Rectangle 3"/>
          <p:cNvSpPr>
            <a:spLocks noGrp="1" noChangeArrowheads="1"/>
          </p:cNvSpPr>
          <p:nvPr>
            <p:ph type="body" idx="1"/>
          </p:nvPr>
        </p:nvSpPr>
        <p:spPr>
          <a:xfrm>
            <a:off x="914400" y="1828800"/>
            <a:ext cx="7543800" cy="4530725"/>
          </a:xfrm>
        </p:spPr>
        <p:txBody>
          <a:bodyPr/>
          <a:lstStyle/>
          <a:p>
            <a:pPr marL="762000" indent="-762000" algn="ctr" eaLnBrk="1" hangingPunct="1">
              <a:lnSpc>
                <a:spcPct val="105000"/>
              </a:lnSpc>
              <a:buClr>
                <a:schemeClr val="accent2"/>
              </a:buClr>
              <a:buSzPct val="120000"/>
              <a:buFontTx/>
              <a:buNone/>
            </a:pPr>
            <a:r>
              <a:rPr lang="en-US" dirty="0" smtClean="0"/>
              <a:t>	</a:t>
            </a:r>
            <a:r>
              <a:rPr lang="en-US" sz="3600" dirty="0" smtClean="0">
                <a:solidFill>
                  <a:srgbClr val="FFC000"/>
                </a:solidFill>
              </a:rPr>
              <a:t>Economist Try to Answer Three Sets of Questions</a:t>
            </a:r>
          </a:p>
          <a:p>
            <a:pPr marL="762000" indent="-762000" eaLnBrk="1" hangingPunct="1">
              <a:lnSpc>
                <a:spcPct val="105000"/>
              </a:lnSpc>
              <a:buClr>
                <a:schemeClr val="accent2"/>
              </a:buClr>
              <a:buSzPct val="120000"/>
              <a:buFontTx/>
              <a:buNone/>
            </a:pPr>
            <a:r>
              <a:rPr lang="en-US" sz="2800" dirty="0" smtClean="0"/>
              <a:t>1.	What goods and services should be produced to meet consumers’ needs?</a:t>
            </a:r>
          </a:p>
          <a:p>
            <a:pPr marL="762000" indent="-762000" eaLnBrk="1" hangingPunct="1">
              <a:lnSpc>
                <a:spcPct val="105000"/>
              </a:lnSpc>
              <a:buClr>
                <a:schemeClr val="accent2"/>
              </a:buClr>
              <a:buSzPct val="120000"/>
              <a:buFontTx/>
              <a:buNone/>
            </a:pPr>
            <a:r>
              <a:rPr lang="en-US" sz="2800" dirty="0" smtClean="0"/>
              <a:t>2.	How should goods and services be produced?</a:t>
            </a:r>
          </a:p>
          <a:p>
            <a:pPr marL="762000" indent="-762000" eaLnBrk="1" hangingPunct="1">
              <a:lnSpc>
                <a:spcPct val="105000"/>
              </a:lnSpc>
              <a:buClr>
                <a:schemeClr val="accent2"/>
              </a:buClr>
              <a:buSzPct val="120000"/>
              <a:buFontTx/>
              <a:buNone/>
            </a:pPr>
            <a:r>
              <a:rPr lang="en-US" sz="2800" dirty="0" smtClean="0"/>
              <a:t>3.	Who should receive the goods and services produced?</a:t>
            </a:r>
          </a:p>
        </p:txBody>
      </p:sp>
      <p:pic>
        <p:nvPicPr>
          <p:cNvPr id="5" name="Picture 4" descr="global_mouse_africa_1600_clr_3908.png"/>
          <p:cNvPicPr>
            <a:picLocks noChangeAspect="1"/>
          </p:cNvPicPr>
          <p:nvPr/>
        </p:nvPicPr>
        <p:blipFill>
          <a:blip r:embed="rId3" cstate="print"/>
          <a:stretch>
            <a:fillRect/>
          </a:stretch>
        </p:blipFill>
        <p:spPr>
          <a:xfrm>
            <a:off x="7643834" y="5715016"/>
            <a:ext cx="1341120" cy="100584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80">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24580">
                                            <p:txEl>
                                              <p:pRg st="0" end="0"/>
                                            </p:txEl>
                                          </p:spTgt>
                                        </p:tgtEl>
                                        <p:attrNameLst>
                                          <p:attrName>ppt_c</p:attrName>
                                        </p:attrNameLst>
                                      </p:cBhvr>
                                      <p:to>
                                        <a:srgbClr val="FFFF6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580">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24580">
                                            <p:txEl>
                                              <p:pRg st="1" end="1"/>
                                            </p:txEl>
                                          </p:spTgt>
                                        </p:tgtEl>
                                        <p:attrNameLst>
                                          <p:attrName>ppt_c</p:attrName>
                                        </p:attrNameLst>
                                      </p:cBhvr>
                                      <p:to>
                                        <a:srgbClr val="FFFF6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580">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24580">
                                            <p:txEl>
                                              <p:pRg st="2" end="2"/>
                                            </p:txEl>
                                          </p:spTgt>
                                        </p:tgtEl>
                                        <p:attrNameLst>
                                          <p:attrName>ppt_c</p:attrName>
                                        </p:attrNameLst>
                                      </p:cBhvr>
                                      <p:to>
                                        <a:srgbClr val="FFFF66"/>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580">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24580">
                                            <p:txEl>
                                              <p:pRg st="3" end="3"/>
                                            </p:txEl>
                                          </p:spTgt>
                                        </p:tgtEl>
                                        <p:attrNameLst>
                                          <p:attrName>ppt_c</p:attrName>
                                        </p:attrNameLst>
                                      </p:cBhvr>
                                      <p:to>
                                        <a:srgbClr val="FFFF66"/>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0" grpId="0" build="p" bldLvl="4"/>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Box 23"/>
          <p:cNvSpPr txBox="1">
            <a:spLocks noChangeArrowheads="1"/>
          </p:cNvSpPr>
          <p:nvPr/>
        </p:nvSpPr>
        <p:spPr bwMode="auto">
          <a:xfrm>
            <a:off x="2819400" y="2514600"/>
            <a:ext cx="3962400" cy="2124075"/>
          </a:xfrm>
          <a:prstGeom prst="rect">
            <a:avLst/>
          </a:prstGeom>
          <a:gradFill rotWithShape="0">
            <a:gsLst>
              <a:gs pos="0">
                <a:srgbClr val="D6B19C"/>
              </a:gs>
              <a:gs pos="30000">
                <a:srgbClr val="D49E6C"/>
              </a:gs>
              <a:gs pos="70000">
                <a:srgbClr val="A65528"/>
              </a:gs>
              <a:gs pos="100000">
                <a:srgbClr val="663012"/>
              </a:gs>
            </a:gsLst>
            <a:lin ang="5400000"/>
          </a:gradFill>
          <a:ln w="9525">
            <a:noFill/>
            <a:miter lim="800000"/>
            <a:headEnd/>
            <a:tailEnd/>
          </a:ln>
        </p:spPr>
        <p:txBody>
          <a:bodyPr>
            <a:spAutoFit/>
          </a:bodyPr>
          <a:lstStyle/>
          <a:p>
            <a:r>
              <a:rPr lang="en-CA" sz="2400" dirty="0"/>
              <a:t>Mixed 			Market</a:t>
            </a:r>
          </a:p>
          <a:p>
            <a:endParaRPr lang="en-CA" dirty="0"/>
          </a:p>
          <a:p>
            <a:endParaRPr lang="en-CA" dirty="0"/>
          </a:p>
          <a:p>
            <a:endParaRPr lang="en-CA" dirty="0"/>
          </a:p>
          <a:p>
            <a:endParaRPr lang="en-CA" dirty="0"/>
          </a:p>
          <a:p>
            <a:endParaRPr lang="en-CA" dirty="0"/>
          </a:p>
          <a:p>
            <a:endParaRPr lang="en-CA" dirty="0"/>
          </a:p>
        </p:txBody>
      </p:sp>
      <p:sp>
        <p:nvSpPr>
          <p:cNvPr id="25603" name="Rectangle 8"/>
          <p:cNvSpPr>
            <a:spLocks noGrp="1" noChangeArrowheads="1"/>
          </p:cNvSpPr>
          <p:nvPr>
            <p:ph type="title"/>
          </p:nvPr>
        </p:nvSpPr>
        <p:spPr>
          <a:xfrm>
            <a:off x="609600" y="609600"/>
            <a:ext cx="7772400" cy="914400"/>
          </a:xfrm>
        </p:spPr>
        <p:txBody>
          <a:bodyPr/>
          <a:lstStyle/>
          <a:p>
            <a:pPr eaLnBrk="1" hangingPunct="1"/>
            <a:r>
              <a:rPr lang="en-US" b="1" dirty="0" smtClean="0"/>
              <a:t>Types of Economic Systems</a:t>
            </a:r>
            <a:endParaRPr lang="en-CA" b="1" dirty="0" smtClean="0"/>
          </a:p>
        </p:txBody>
      </p:sp>
      <p:sp>
        <p:nvSpPr>
          <p:cNvPr id="25604"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CA" dirty="0"/>
          </a:p>
        </p:txBody>
      </p:sp>
      <p:sp>
        <p:nvSpPr>
          <p:cNvPr id="25605" name="Rectangle 3"/>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CA" dirty="0"/>
          </a:p>
        </p:txBody>
      </p:sp>
      <p:sp>
        <p:nvSpPr>
          <p:cNvPr id="25606" name="Rectangle 4"/>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CA" dirty="0"/>
          </a:p>
        </p:txBody>
      </p:sp>
      <p:sp>
        <p:nvSpPr>
          <p:cNvPr id="25607" name="Rectangle 5"/>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CA" dirty="0"/>
          </a:p>
        </p:txBody>
      </p:sp>
      <p:sp>
        <p:nvSpPr>
          <p:cNvPr id="25609" name="TextBox 15"/>
          <p:cNvSpPr txBox="1">
            <a:spLocks noChangeArrowheads="1"/>
          </p:cNvSpPr>
          <p:nvPr/>
        </p:nvSpPr>
        <p:spPr bwMode="auto">
          <a:xfrm>
            <a:off x="4114800" y="3352800"/>
            <a:ext cx="1371600" cy="646113"/>
          </a:xfrm>
          <a:prstGeom prst="rect">
            <a:avLst/>
          </a:prstGeom>
          <a:noFill/>
          <a:ln w="9525">
            <a:noFill/>
            <a:miter lim="800000"/>
            <a:headEnd/>
            <a:tailEnd/>
          </a:ln>
        </p:spPr>
        <p:txBody>
          <a:bodyPr>
            <a:spAutoFit/>
          </a:bodyPr>
          <a:lstStyle/>
          <a:p>
            <a:pPr algn="ctr"/>
            <a:r>
              <a:rPr lang="en-CA" dirty="0">
                <a:solidFill>
                  <a:srgbClr val="FFFF00"/>
                </a:solidFill>
              </a:rPr>
              <a:t>Factors of</a:t>
            </a:r>
          </a:p>
          <a:p>
            <a:pPr algn="ctr"/>
            <a:r>
              <a:rPr lang="en-CA" dirty="0">
                <a:solidFill>
                  <a:srgbClr val="FFFF00"/>
                </a:solidFill>
              </a:rPr>
              <a:t>Production</a:t>
            </a:r>
          </a:p>
        </p:txBody>
      </p:sp>
      <p:sp>
        <p:nvSpPr>
          <p:cNvPr id="17" name="Striped Right Arrow 16"/>
          <p:cNvSpPr/>
          <p:nvPr/>
        </p:nvSpPr>
        <p:spPr bwMode="auto">
          <a:xfrm>
            <a:off x="1981200" y="5562600"/>
            <a:ext cx="5867400" cy="838200"/>
          </a:xfrm>
          <a:prstGeom prst="stripedRightArrow">
            <a:avLst/>
          </a:prstGeom>
          <a:solidFill>
            <a:schemeClr val="accent3">
              <a:lumMod val="60000"/>
              <a:lumOff val="40000"/>
            </a:schemeClr>
          </a:solidFill>
          <a:ln w="9525" cap="flat" cmpd="sng" algn="ctr">
            <a:solidFill>
              <a:schemeClr val="tx1"/>
            </a:solidFill>
            <a:prstDash val="solid"/>
            <a:miter lim="800000"/>
            <a:headEnd type="none" w="sm" len="sm"/>
            <a:tailEnd type="none" w="sm" len="sm"/>
          </a:ln>
          <a:effectLst/>
        </p:spPr>
        <p:txBody>
          <a:bodyPr wrap="none"/>
          <a:lstStyle/>
          <a:p>
            <a:pPr>
              <a:defRPr/>
            </a:pPr>
            <a:r>
              <a:rPr lang="en-CA" dirty="0">
                <a:latin typeface="Arial" pitchFamily="34" charset="0"/>
                <a:cs typeface="+mn-cs"/>
              </a:rPr>
              <a:t>Who Owns / Controls  Factors of Production</a:t>
            </a:r>
          </a:p>
        </p:txBody>
      </p:sp>
      <p:sp>
        <p:nvSpPr>
          <p:cNvPr id="25611" name="Rectangle 19"/>
          <p:cNvSpPr>
            <a:spLocks noChangeArrowheads="1"/>
          </p:cNvSpPr>
          <p:nvPr/>
        </p:nvSpPr>
        <p:spPr bwMode="auto">
          <a:xfrm>
            <a:off x="381000" y="2819400"/>
            <a:ext cx="1524000" cy="1066800"/>
          </a:xfrm>
          <a:prstGeom prst="rect">
            <a:avLst/>
          </a:prstGeom>
          <a:solidFill>
            <a:srgbClr val="FF0000"/>
          </a:solidFill>
          <a:ln w="9525" algn="ctr">
            <a:solidFill>
              <a:schemeClr val="tx1"/>
            </a:solidFill>
            <a:miter lim="800000"/>
            <a:headEnd type="none" w="sm" len="sm"/>
            <a:tailEnd type="none" w="sm" len="sm"/>
          </a:ln>
        </p:spPr>
        <p:txBody>
          <a:bodyPr wrap="none"/>
          <a:lstStyle/>
          <a:p>
            <a:pPr algn="ctr"/>
            <a:endParaRPr lang="en-CA" dirty="0">
              <a:solidFill>
                <a:schemeClr val="bg1"/>
              </a:solidFill>
            </a:endParaRPr>
          </a:p>
          <a:p>
            <a:pPr algn="ctr"/>
            <a:r>
              <a:rPr lang="en-CA" dirty="0">
                <a:solidFill>
                  <a:schemeClr val="bg1"/>
                </a:solidFill>
              </a:rPr>
              <a:t>Government </a:t>
            </a:r>
          </a:p>
        </p:txBody>
      </p:sp>
      <p:sp>
        <p:nvSpPr>
          <p:cNvPr id="25612" name="Rectangle 20"/>
          <p:cNvSpPr>
            <a:spLocks noChangeArrowheads="1"/>
          </p:cNvSpPr>
          <p:nvPr/>
        </p:nvSpPr>
        <p:spPr bwMode="auto">
          <a:xfrm>
            <a:off x="7162800" y="2819400"/>
            <a:ext cx="1524000" cy="1066800"/>
          </a:xfrm>
          <a:prstGeom prst="rect">
            <a:avLst/>
          </a:prstGeom>
          <a:solidFill>
            <a:srgbClr val="66B86C"/>
          </a:solidFill>
          <a:ln w="9525" algn="ctr">
            <a:solidFill>
              <a:schemeClr val="tx1"/>
            </a:solidFill>
            <a:miter lim="800000"/>
            <a:headEnd type="none" w="sm" len="sm"/>
            <a:tailEnd type="none" w="sm" len="sm"/>
          </a:ln>
        </p:spPr>
        <p:txBody>
          <a:bodyPr wrap="none"/>
          <a:lstStyle/>
          <a:p>
            <a:pPr algn="ctr"/>
            <a:r>
              <a:rPr lang="en-CA" dirty="0">
                <a:solidFill>
                  <a:schemeClr val="bg1"/>
                </a:solidFill>
              </a:rPr>
              <a:t>Businesses </a:t>
            </a:r>
          </a:p>
          <a:p>
            <a:pPr algn="ctr"/>
            <a:r>
              <a:rPr lang="en-CA" dirty="0">
                <a:solidFill>
                  <a:schemeClr val="bg1"/>
                </a:solidFill>
              </a:rPr>
              <a:t>&amp;</a:t>
            </a:r>
          </a:p>
          <a:p>
            <a:pPr algn="ctr"/>
            <a:r>
              <a:rPr lang="en-CA" dirty="0">
                <a:solidFill>
                  <a:schemeClr val="bg1"/>
                </a:solidFill>
              </a:rPr>
              <a:t>Individuals</a:t>
            </a:r>
          </a:p>
        </p:txBody>
      </p:sp>
      <p:sp>
        <p:nvSpPr>
          <p:cNvPr id="25613" name="TextBox 21"/>
          <p:cNvSpPr txBox="1">
            <a:spLocks noChangeArrowheads="1"/>
          </p:cNvSpPr>
          <p:nvPr/>
        </p:nvSpPr>
        <p:spPr bwMode="auto">
          <a:xfrm>
            <a:off x="304800" y="2209800"/>
            <a:ext cx="2362200" cy="2554288"/>
          </a:xfrm>
          <a:prstGeom prst="rect">
            <a:avLst/>
          </a:prstGeom>
          <a:noFill/>
          <a:ln w="9525">
            <a:noFill/>
            <a:miter lim="800000"/>
            <a:headEnd/>
            <a:tailEnd/>
          </a:ln>
        </p:spPr>
        <p:txBody>
          <a:bodyPr>
            <a:spAutoFit/>
          </a:bodyPr>
          <a:lstStyle/>
          <a:p>
            <a:r>
              <a:rPr lang="en-CA" sz="2400" b="1" dirty="0">
                <a:solidFill>
                  <a:schemeClr val="accent1"/>
                </a:solidFill>
              </a:rPr>
              <a:t>Command</a:t>
            </a:r>
          </a:p>
          <a:p>
            <a:endParaRPr lang="en-CA" sz="2400" b="1" dirty="0">
              <a:solidFill>
                <a:srgbClr val="FFFF00"/>
              </a:solidFill>
            </a:endParaRPr>
          </a:p>
          <a:p>
            <a:endParaRPr lang="en-CA" sz="2400" b="1" dirty="0">
              <a:solidFill>
                <a:srgbClr val="FFFF00"/>
              </a:solidFill>
            </a:endParaRPr>
          </a:p>
          <a:p>
            <a:endParaRPr lang="en-CA" sz="2400" b="1" dirty="0">
              <a:solidFill>
                <a:srgbClr val="FFFF00"/>
              </a:solidFill>
            </a:endParaRPr>
          </a:p>
          <a:p>
            <a:endParaRPr lang="en-CA" sz="2400" b="1" dirty="0">
              <a:solidFill>
                <a:srgbClr val="FFFF00"/>
              </a:solidFill>
            </a:endParaRPr>
          </a:p>
          <a:p>
            <a:pPr>
              <a:buFont typeface="Arial" charset="0"/>
              <a:buChar char="•"/>
            </a:pPr>
            <a:r>
              <a:rPr lang="en-CA" b="1" dirty="0">
                <a:solidFill>
                  <a:srgbClr val="FFFF00"/>
                </a:solidFill>
              </a:rPr>
              <a:t>Communism</a:t>
            </a:r>
          </a:p>
          <a:p>
            <a:pPr>
              <a:buFont typeface="Arial" charset="0"/>
              <a:buChar char="•"/>
            </a:pPr>
            <a:r>
              <a:rPr lang="en-CA" b="1" dirty="0">
                <a:solidFill>
                  <a:srgbClr val="FFFF00"/>
                </a:solidFill>
              </a:rPr>
              <a:t>Socialism</a:t>
            </a:r>
          </a:p>
        </p:txBody>
      </p:sp>
      <p:sp>
        <p:nvSpPr>
          <p:cNvPr id="25614" name="TextBox 22"/>
          <p:cNvSpPr txBox="1">
            <a:spLocks noChangeArrowheads="1"/>
          </p:cNvSpPr>
          <p:nvPr/>
        </p:nvSpPr>
        <p:spPr bwMode="auto">
          <a:xfrm>
            <a:off x="7315200" y="2209800"/>
            <a:ext cx="1828800" cy="461963"/>
          </a:xfrm>
          <a:prstGeom prst="rect">
            <a:avLst/>
          </a:prstGeom>
          <a:noFill/>
          <a:ln w="9525">
            <a:noFill/>
            <a:miter lim="800000"/>
            <a:headEnd/>
            <a:tailEnd/>
          </a:ln>
        </p:spPr>
        <p:txBody>
          <a:bodyPr>
            <a:spAutoFit/>
          </a:bodyPr>
          <a:lstStyle/>
          <a:p>
            <a:r>
              <a:rPr lang="en-CA" sz="2400" dirty="0">
                <a:solidFill>
                  <a:schemeClr val="accent1"/>
                </a:solidFill>
              </a:rPr>
              <a:t>Market</a:t>
            </a:r>
          </a:p>
        </p:txBody>
      </p:sp>
      <p:graphicFrame>
        <p:nvGraphicFramePr>
          <p:cNvPr id="19" name="Diagram 18"/>
          <p:cNvGraphicFramePr/>
          <p:nvPr/>
        </p:nvGraphicFramePr>
        <p:xfrm>
          <a:off x="2438400" y="2057400"/>
          <a:ext cx="4724400" cy="3505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8" name="Picture 17" descr="global_mouse_africa_1600_clr_3908.png"/>
          <p:cNvPicPr>
            <a:picLocks noChangeAspect="1"/>
          </p:cNvPicPr>
          <p:nvPr/>
        </p:nvPicPr>
        <p:blipFill>
          <a:blip r:embed="rId8" cstate="print"/>
          <a:stretch>
            <a:fillRect/>
          </a:stretch>
        </p:blipFill>
        <p:spPr>
          <a:xfrm>
            <a:off x="8000992" y="5857892"/>
            <a:ext cx="1143008" cy="857256"/>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3"/>
          <p:cNvSpPr>
            <a:spLocks noGrp="1" noChangeArrowheads="1"/>
          </p:cNvSpPr>
          <p:nvPr>
            <p:ph type="title"/>
          </p:nvPr>
        </p:nvSpPr>
        <p:spPr>
          <a:xfrm>
            <a:off x="381000" y="304800"/>
            <a:ext cx="8229600" cy="1143000"/>
          </a:xfrm>
        </p:spPr>
        <p:txBody>
          <a:bodyPr/>
          <a:lstStyle/>
          <a:p>
            <a:pPr eaLnBrk="1" hangingPunct="1"/>
            <a:r>
              <a:rPr lang="en-CA" dirty="0" smtClean="0"/>
              <a:t>What’s in it for you?</a:t>
            </a:r>
          </a:p>
        </p:txBody>
      </p:sp>
      <p:sp>
        <p:nvSpPr>
          <p:cNvPr id="563204" name="Rectangle 4"/>
          <p:cNvSpPr>
            <a:spLocks noGrp="1" noChangeArrowheads="1"/>
          </p:cNvSpPr>
          <p:nvPr>
            <p:ph type="body" idx="1"/>
          </p:nvPr>
        </p:nvSpPr>
        <p:spPr>
          <a:xfrm>
            <a:off x="357158" y="1285860"/>
            <a:ext cx="8329642" cy="5159391"/>
          </a:xfrm>
        </p:spPr>
        <p:txBody>
          <a:bodyPr/>
          <a:lstStyle/>
          <a:p>
            <a:pPr marL="609600" indent="-609600" eaLnBrk="1" hangingPunct="1">
              <a:buFontTx/>
              <a:buNone/>
              <a:defRPr/>
            </a:pPr>
            <a:r>
              <a:rPr lang="en-US" sz="2400" b="1" dirty="0" smtClean="0">
                <a:solidFill>
                  <a:srgbClr val="FFC000"/>
                </a:solidFill>
                <a:effectLst>
                  <a:outerShdw blurRad="38100" dist="38100" dir="2700000" algn="tl">
                    <a:srgbClr val="000000"/>
                  </a:outerShdw>
                </a:effectLst>
              </a:rPr>
              <a:t>In the Career and Workplace Essentials</a:t>
            </a:r>
            <a:r>
              <a:rPr lang="en-US" sz="2400" b="1" dirty="0" smtClean="0">
                <a:solidFill>
                  <a:srgbClr val="FFC000"/>
                </a:solidFill>
              </a:rPr>
              <a:t> course you will:</a:t>
            </a:r>
          </a:p>
          <a:p>
            <a:pPr marL="990600" lvl="1" indent="-533400" eaLnBrk="1" hangingPunct="1">
              <a:buFontTx/>
              <a:buNone/>
              <a:defRPr/>
            </a:pPr>
            <a:r>
              <a:rPr lang="en-US" sz="2400" dirty="0" smtClean="0">
                <a:solidFill>
                  <a:schemeClr val="bg1"/>
                </a:solidFill>
              </a:rPr>
              <a:t>1. Gain Awareness of Canadian Business System</a:t>
            </a:r>
          </a:p>
          <a:p>
            <a:pPr marL="1371600" lvl="2" indent="-457200" eaLnBrk="1" hangingPunct="1">
              <a:defRPr/>
            </a:pPr>
            <a:r>
              <a:rPr lang="en-US" sz="2000" dirty="0" smtClean="0">
                <a:solidFill>
                  <a:schemeClr val="bg1"/>
                </a:solidFill>
              </a:rPr>
              <a:t>Functional areas of business</a:t>
            </a:r>
          </a:p>
          <a:p>
            <a:pPr marL="1371600" lvl="2" indent="-457200" eaLnBrk="1" hangingPunct="1">
              <a:defRPr/>
            </a:pPr>
            <a:r>
              <a:rPr lang="en-US" sz="2000" dirty="0" smtClean="0">
                <a:solidFill>
                  <a:schemeClr val="bg1"/>
                </a:solidFill>
              </a:rPr>
              <a:t>Expectations of potential workplaces</a:t>
            </a:r>
          </a:p>
          <a:p>
            <a:pPr marL="1371600" lvl="2" indent="-457200" eaLnBrk="1" hangingPunct="1">
              <a:lnSpc>
                <a:spcPct val="85000"/>
              </a:lnSpc>
              <a:spcBef>
                <a:spcPct val="25000"/>
              </a:spcBef>
              <a:buSzPct val="120000"/>
              <a:defRPr/>
            </a:pPr>
            <a:r>
              <a:rPr lang="en-US" sz="2000" dirty="0" smtClean="0">
                <a:solidFill>
                  <a:schemeClr val="bg1"/>
                </a:solidFill>
              </a:rPr>
              <a:t>Explore critical issues affecting businesses</a:t>
            </a:r>
          </a:p>
          <a:p>
            <a:pPr marL="1371600" lvl="2" indent="-457200" eaLnBrk="1" hangingPunct="1">
              <a:buFontTx/>
              <a:buNone/>
              <a:defRPr/>
            </a:pPr>
            <a:endParaRPr lang="en-US" sz="2000" dirty="0" smtClean="0">
              <a:solidFill>
                <a:schemeClr val="bg1"/>
              </a:solidFill>
            </a:endParaRPr>
          </a:p>
          <a:p>
            <a:pPr marL="990600" lvl="1" indent="-533400" eaLnBrk="1" hangingPunct="1">
              <a:buFontTx/>
              <a:buNone/>
              <a:defRPr/>
            </a:pPr>
            <a:r>
              <a:rPr lang="en-US" sz="2400" dirty="0" smtClean="0">
                <a:solidFill>
                  <a:schemeClr val="bg1"/>
                </a:solidFill>
              </a:rPr>
              <a:t>2. Understand the implications of business decisions made by your employer or running your own business</a:t>
            </a:r>
          </a:p>
          <a:p>
            <a:pPr marL="990600" lvl="1" indent="-533400" eaLnBrk="1" hangingPunct="1">
              <a:buFontTx/>
              <a:buNone/>
              <a:defRPr/>
            </a:pPr>
            <a:r>
              <a:rPr lang="en-US" sz="2400" dirty="0" smtClean="0">
                <a:solidFill>
                  <a:schemeClr val="bg1"/>
                </a:solidFill>
              </a:rPr>
              <a:t>3. Learn about business through case analysis </a:t>
            </a:r>
          </a:p>
          <a:p>
            <a:pPr marL="990600" lvl="1" indent="-533400" eaLnBrk="1" hangingPunct="1">
              <a:buFontTx/>
              <a:buNone/>
              <a:defRPr/>
            </a:pPr>
            <a:r>
              <a:rPr lang="en-US" sz="2400" dirty="0" smtClean="0">
                <a:solidFill>
                  <a:schemeClr val="bg1"/>
                </a:solidFill>
              </a:rPr>
              <a:t>4. Develop awareness of your working style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3204">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563204">
                                            <p:txEl>
                                              <p:pRg st="0" end="0"/>
                                            </p:txEl>
                                          </p:spTgt>
                                        </p:tgtEl>
                                        <p:attrNameLst>
                                          <p:attrName>ppt_c</p:attrName>
                                        </p:attrNameLst>
                                      </p:cBhvr>
                                      <p:to>
                                        <a:srgbClr val="FFFF6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63204">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563204">
                                            <p:txEl>
                                              <p:pRg st="1" end="1"/>
                                            </p:txEl>
                                          </p:spTgt>
                                        </p:tgtEl>
                                        <p:attrNameLst>
                                          <p:attrName>ppt_c</p:attrName>
                                        </p:attrNameLst>
                                      </p:cBhvr>
                                      <p:to>
                                        <a:srgbClr val="FFFF6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63204">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563204">
                                            <p:txEl>
                                              <p:pRg st="2" end="2"/>
                                            </p:txEl>
                                          </p:spTgt>
                                        </p:tgtEl>
                                        <p:attrNameLst>
                                          <p:attrName>ppt_c</p:attrName>
                                        </p:attrNameLst>
                                      </p:cBhvr>
                                      <p:to>
                                        <a:srgbClr val="FFFF66"/>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63204">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563204">
                                            <p:txEl>
                                              <p:pRg st="3" end="3"/>
                                            </p:txEl>
                                          </p:spTgt>
                                        </p:tgtEl>
                                        <p:attrNameLst>
                                          <p:attrName>ppt_c</p:attrName>
                                        </p:attrNameLst>
                                      </p:cBhvr>
                                      <p:to>
                                        <a:srgbClr val="FFFF66"/>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63204">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563204">
                                            <p:txEl>
                                              <p:pRg st="4" end="4"/>
                                            </p:txEl>
                                          </p:spTgt>
                                        </p:tgtEl>
                                        <p:attrNameLst>
                                          <p:attrName>ppt_c</p:attrName>
                                        </p:attrNameLst>
                                      </p:cBhvr>
                                      <p:to>
                                        <a:srgbClr val="FFFF66"/>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63204">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563204">
                                            <p:txEl>
                                              <p:pRg st="6" end="6"/>
                                            </p:txEl>
                                          </p:spTgt>
                                        </p:tgtEl>
                                        <p:attrNameLst>
                                          <p:attrName>ppt_c</p:attrName>
                                        </p:attrNameLst>
                                      </p:cBhvr>
                                      <p:to>
                                        <a:srgbClr val="FFFF66"/>
                                      </p:to>
                                    </p:animClr>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63204">
                                            <p:txEl>
                                              <p:pRg st="7" end="7"/>
                                            </p:txEl>
                                          </p:spTgt>
                                        </p:tgtEl>
                                        <p:attrNameLst>
                                          <p:attrName>style.visibility</p:attrName>
                                        </p:attrNameLst>
                                      </p:cBhvr>
                                      <p:to>
                                        <p:strVal val="visible"/>
                                      </p:to>
                                    </p:set>
                                  </p:childTnLst>
                                  <p:subTnLst>
                                    <p:animClr clrSpc="rgb" dir="cw">
                                      <p:cBhvr override="childStyle">
                                        <p:cTn dur="1" fill="hold" display="0" masterRel="nextClick" afterEffect="1"/>
                                        <p:tgtEl>
                                          <p:spTgt spid="563204">
                                            <p:txEl>
                                              <p:pRg st="7" end="7"/>
                                            </p:txEl>
                                          </p:spTgt>
                                        </p:tgtEl>
                                        <p:attrNameLst>
                                          <p:attrName>ppt_c</p:attrName>
                                        </p:attrNameLst>
                                      </p:cBhvr>
                                      <p:to>
                                        <a:srgbClr val="FFFF66"/>
                                      </p:to>
                                    </p:animClr>
                                  </p:sub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63204">
                                            <p:txEl>
                                              <p:pRg st="8" end="8"/>
                                            </p:txEl>
                                          </p:spTgt>
                                        </p:tgtEl>
                                        <p:attrNameLst>
                                          <p:attrName>style.visibility</p:attrName>
                                        </p:attrNameLst>
                                      </p:cBhvr>
                                      <p:to>
                                        <p:strVal val="visible"/>
                                      </p:to>
                                    </p:set>
                                  </p:childTnLst>
                                  <p:subTnLst>
                                    <p:animClr clrSpc="rgb" dir="cw">
                                      <p:cBhvr override="childStyle">
                                        <p:cTn dur="1" fill="hold" display="0" masterRel="nextClick" afterEffect="1"/>
                                        <p:tgtEl>
                                          <p:spTgt spid="563204">
                                            <p:txEl>
                                              <p:pRg st="8" end="8"/>
                                            </p:txEl>
                                          </p:spTgt>
                                        </p:tgtEl>
                                        <p:attrNameLst>
                                          <p:attrName>ppt_c</p:attrName>
                                        </p:attrNameLst>
                                      </p:cBhvr>
                                      <p:to>
                                        <a:srgbClr val="FFFF66"/>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04" grpId="0" build="p" bldLvl="3"/>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9"/>
          <p:cNvSpPr>
            <a:spLocks noGrp="1" noChangeArrowheads="1"/>
          </p:cNvSpPr>
          <p:nvPr>
            <p:ph type="title"/>
          </p:nvPr>
        </p:nvSpPr>
        <p:spPr>
          <a:xfrm>
            <a:off x="1071538" y="500042"/>
            <a:ext cx="7543800" cy="731838"/>
          </a:xfrm>
        </p:spPr>
        <p:txBody>
          <a:bodyPr/>
          <a:lstStyle/>
          <a:p>
            <a:pPr eaLnBrk="1" hangingPunct="1"/>
            <a:r>
              <a:rPr lang="en-US" dirty="0" smtClean="0"/>
              <a:t>The Communist Model</a:t>
            </a:r>
            <a:endParaRPr lang="en-CA" dirty="0" smtClean="0"/>
          </a:p>
        </p:txBody>
      </p:sp>
      <p:sp>
        <p:nvSpPr>
          <p:cNvPr id="26627" name="Rectangle 6"/>
          <p:cNvSpPr>
            <a:spLocks noGrp="1" noChangeArrowheads="1"/>
          </p:cNvSpPr>
          <p:nvPr>
            <p:ph sz="half" idx="1"/>
          </p:nvPr>
        </p:nvSpPr>
        <p:spPr>
          <a:xfrm>
            <a:off x="0" y="1428736"/>
            <a:ext cx="7443814" cy="3810000"/>
          </a:xfrm>
        </p:spPr>
        <p:txBody>
          <a:bodyPr lIns="90488" tIns="44450" rIns="90488" bIns="44450" anchor="ctr" anchorCtr="1"/>
          <a:lstStyle/>
          <a:p>
            <a:pPr eaLnBrk="1" hangingPunct="1"/>
            <a:r>
              <a:rPr lang="en-CA" sz="3200" b="1" i="1" dirty="0" smtClean="0">
                <a:solidFill>
                  <a:srgbClr val="FFC000"/>
                </a:solidFill>
              </a:rPr>
              <a:t>Government owns </a:t>
            </a:r>
            <a:r>
              <a:rPr lang="en-CA" sz="3200" dirty="0" smtClean="0"/>
              <a:t>the factors of production, </a:t>
            </a:r>
            <a:r>
              <a:rPr lang="en-CA" sz="3200" i="1" dirty="0" smtClean="0">
                <a:solidFill>
                  <a:srgbClr val="FFC000"/>
                </a:solidFill>
              </a:rPr>
              <a:t>makes all decisions </a:t>
            </a:r>
            <a:r>
              <a:rPr lang="en-CA" sz="3200" dirty="0" smtClean="0"/>
              <a:t>regarding distribution of resources and owns all industries including essential services.</a:t>
            </a:r>
          </a:p>
        </p:txBody>
      </p:sp>
      <p:sp>
        <p:nvSpPr>
          <p:cNvPr id="26629"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CA" dirty="0"/>
          </a:p>
        </p:txBody>
      </p:sp>
      <p:sp>
        <p:nvSpPr>
          <p:cNvPr id="26630" name="Rectangle 3"/>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CA" dirty="0"/>
          </a:p>
        </p:txBody>
      </p:sp>
      <p:sp>
        <p:nvSpPr>
          <p:cNvPr id="26631" name="Rectangle 4"/>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CA" dirty="0"/>
          </a:p>
        </p:txBody>
      </p:sp>
      <p:sp>
        <p:nvSpPr>
          <p:cNvPr id="26632" name="Rectangle 5"/>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CA" dirty="0"/>
          </a:p>
        </p:txBody>
      </p:sp>
      <p:pic>
        <p:nvPicPr>
          <p:cNvPr id="12" name="Picture 11" descr="government.png"/>
          <p:cNvPicPr>
            <a:picLocks noChangeAspect="1"/>
          </p:cNvPicPr>
          <p:nvPr/>
        </p:nvPicPr>
        <p:blipFill>
          <a:blip r:embed="rId3" cstate="print"/>
          <a:stretch>
            <a:fillRect/>
          </a:stretch>
        </p:blipFill>
        <p:spPr>
          <a:xfrm>
            <a:off x="6057900" y="2285992"/>
            <a:ext cx="3086100" cy="4114800"/>
          </a:xfrm>
          <a:prstGeom prst="rect">
            <a:avLst/>
          </a:prstGeom>
        </p:spPr>
      </p:pic>
    </p:spTree>
  </p:cSld>
  <p:clrMapOvr>
    <a:masterClrMapping/>
  </p:clrMapOvr>
  <p:transition>
    <p:rand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9"/>
          <p:cNvSpPr>
            <a:spLocks noGrp="1" noChangeArrowheads="1"/>
          </p:cNvSpPr>
          <p:nvPr>
            <p:ph type="title"/>
          </p:nvPr>
        </p:nvSpPr>
        <p:spPr>
          <a:xfrm>
            <a:off x="914400" y="762000"/>
            <a:ext cx="7543800" cy="731838"/>
          </a:xfrm>
        </p:spPr>
        <p:txBody>
          <a:bodyPr/>
          <a:lstStyle/>
          <a:p>
            <a:pPr eaLnBrk="1" hangingPunct="1"/>
            <a:r>
              <a:rPr lang="en-US" dirty="0" smtClean="0"/>
              <a:t>The Socialist Model</a:t>
            </a:r>
            <a:endParaRPr lang="en-CA" dirty="0" smtClean="0"/>
          </a:p>
        </p:txBody>
      </p:sp>
      <p:sp>
        <p:nvSpPr>
          <p:cNvPr id="27651" name="Rectangle 6"/>
          <p:cNvSpPr>
            <a:spLocks noGrp="1" noChangeArrowheads="1"/>
          </p:cNvSpPr>
          <p:nvPr>
            <p:ph sz="half" idx="1"/>
          </p:nvPr>
        </p:nvSpPr>
        <p:spPr>
          <a:xfrm>
            <a:off x="762000" y="1752600"/>
            <a:ext cx="4038600" cy="3429000"/>
          </a:xfrm>
        </p:spPr>
        <p:txBody>
          <a:bodyPr lIns="90488" tIns="44450" rIns="90488" bIns="44450"/>
          <a:lstStyle/>
          <a:p>
            <a:pPr eaLnBrk="1" hangingPunct="1">
              <a:lnSpc>
                <a:spcPct val="120000"/>
              </a:lnSpc>
            </a:pPr>
            <a:r>
              <a:rPr lang="en-CA" sz="3200" dirty="0" smtClean="0"/>
              <a:t>The </a:t>
            </a:r>
            <a:r>
              <a:rPr lang="en-CA" sz="3200" b="1" i="1" dirty="0" smtClean="0">
                <a:solidFill>
                  <a:srgbClr val="FFC000"/>
                </a:solidFill>
              </a:rPr>
              <a:t>government owns and operates </a:t>
            </a:r>
            <a:r>
              <a:rPr lang="en-CA" sz="3200" dirty="0" smtClean="0"/>
              <a:t>all </a:t>
            </a:r>
            <a:r>
              <a:rPr lang="en-CA" sz="3200" b="1" i="1" dirty="0" smtClean="0">
                <a:solidFill>
                  <a:srgbClr val="FFC000"/>
                </a:solidFill>
              </a:rPr>
              <a:t>critical</a:t>
            </a:r>
            <a:r>
              <a:rPr lang="en-CA" sz="3200" dirty="0" smtClean="0"/>
              <a:t> industries such as utilities &amp; major institutions</a:t>
            </a:r>
          </a:p>
        </p:txBody>
      </p:sp>
      <p:sp>
        <p:nvSpPr>
          <p:cNvPr id="27652" name="Rectangle 7"/>
          <p:cNvSpPr>
            <a:spLocks noGrp="1" noChangeArrowheads="1"/>
          </p:cNvSpPr>
          <p:nvPr>
            <p:ph sz="half" idx="2"/>
          </p:nvPr>
        </p:nvSpPr>
        <p:spPr>
          <a:xfrm>
            <a:off x="5029200" y="1752600"/>
            <a:ext cx="3886200" cy="3429000"/>
          </a:xfrm>
        </p:spPr>
        <p:txBody>
          <a:bodyPr lIns="90488" tIns="44450" rIns="90488" bIns="44450"/>
          <a:lstStyle/>
          <a:p>
            <a:pPr eaLnBrk="1" hangingPunct="1"/>
            <a:r>
              <a:rPr lang="en-CA" sz="3200" b="1" dirty="0" smtClean="0">
                <a:solidFill>
                  <a:srgbClr val="FFC000"/>
                </a:solidFill>
              </a:rPr>
              <a:t>Individuals own non-critical  businesses </a:t>
            </a:r>
          </a:p>
          <a:p>
            <a:pPr eaLnBrk="1" hangingPunct="1"/>
            <a:endParaRPr lang="en-CA" sz="2400" dirty="0" smtClean="0"/>
          </a:p>
        </p:txBody>
      </p:sp>
      <p:sp>
        <p:nvSpPr>
          <p:cNvPr id="27653"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CA" dirty="0"/>
          </a:p>
        </p:txBody>
      </p:sp>
      <p:sp>
        <p:nvSpPr>
          <p:cNvPr id="27654" name="Rectangle 3"/>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CA" dirty="0"/>
          </a:p>
        </p:txBody>
      </p:sp>
      <p:sp>
        <p:nvSpPr>
          <p:cNvPr id="27655" name="Rectangle 4"/>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CA" dirty="0"/>
          </a:p>
        </p:txBody>
      </p:sp>
      <p:sp>
        <p:nvSpPr>
          <p:cNvPr id="27656" name="Rectangle 5"/>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CA" dirty="0"/>
          </a:p>
        </p:txBody>
      </p:sp>
      <p:pic>
        <p:nvPicPr>
          <p:cNvPr id="12" name="Picture 11" descr="global_mouse_africa_1600_clr_3908.png"/>
          <p:cNvPicPr>
            <a:picLocks noChangeAspect="1"/>
          </p:cNvPicPr>
          <p:nvPr/>
        </p:nvPicPr>
        <p:blipFill>
          <a:blip r:embed="rId3" cstate="print"/>
          <a:stretch>
            <a:fillRect/>
          </a:stretch>
        </p:blipFill>
        <p:spPr>
          <a:xfrm>
            <a:off x="7643834" y="5715016"/>
            <a:ext cx="1341120" cy="1005840"/>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652">
                                            <p:txEl>
                                              <p:pRg st="0" end="0"/>
                                            </p:txEl>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P spid="27652"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0"/>
          <p:cNvSpPr>
            <a:spLocks noGrp="1" noChangeArrowheads="1"/>
          </p:cNvSpPr>
          <p:nvPr>
            <p:ph type="title"/>
          </p:nvPr>
        </p:nvSpPr>
        <p:spPr/>
        <p:txBody>
          <a:bodyPr/>
          <a:lstStyle/>
          <a:p>
            <a:pPr eaLnBrk="1" hangingPunct="1"/>
            <a:r>
              <a:rPr lang="en-US" dirty="0" smtClean="0"/>
              <a:t>Market Economy</a:t>
            </a:r>
            <a:endParaRPr lang="en-CA" dirty="0" smtClean="0"/>
          </a:p>
        </p:txBody>
      </p:sp>
      <p:sp>
        <p:nvSpPr>
          <p:cNvPr id="28675" name="Rectangle 11"/>
          <p:cNvSpPr>
            <a:spLocks noGrp="1" noChangeArrowheads="1"/>
          </p:cNvSpPr>
          <p:nvPr>
            <p:ph sz="half" idx="1"/>
          </p:nvPr>
        </p:nvSpPr>
        <p:spPr/>
        <p:txBody>
          <a:bodyPr/>
          <a:lstStyle/>
          <a:p>
            <a:pPr eaLnBrk="1" hangingPunct="1"/>
            <a:r>
              <a:rPr lang="en-CA" dirty="0" smtClean="0"/>
              <a:t>Economic basis is </a:t>
            </a:r>
            <a:br>
              <a:rPr lang="en-CA" dirty="0" smtClean="0"/>
            </a:br>
            <a:r>
              <a:rPr lang="en-CA" b="1" i="1" dirty="0" smtClean="0"/>
              <a:t> </a:t>
            </a:r>
            <a:r>
              <a:rPr lang="en-CA" b="1" i="1" dirty="0" smtClean="0">
                <a:solidFill>
                  <a:srgbClr val="FFC000"/>
                </a:solidFill>
              </a:rPr>
              <a:t>supply &amp; demand </a:t>
            </a:r>
          </a:p>
          <a:p>
            <a:pPr eaLnBrk="1" hangingPunct="1"/>
            <a:r>
              <a:rPr lang="en-CA" dirty="0" smtClean="0"/>
              <a:t>Ownership of the factors of production is open to all</a:t>
            </a:r>
          </a:p>
        </p:txBody>
      </p:sp>
      <p:sp>
        <p:nvSpPr>
          <p:cNvPr id="28676" name="Rectangle 12"/>
          <p:cNvSpPr>
            <a:spLocks noGrp="1" noChangeArrowheads="1"/>
          </p:cNvSpPr>
          <p:nvPr>
            <p:ph sz="half" idx="2"/>
          </p:nvPr>
        </p:nvSpPr>
        <p:spPr/>
        <p:txBody>
          <a:bodyPr/>
          <a:lstStyle/>
          <a:p>
            <a:pPr eaLnBrk="1" hangingPunct="1"/>
            <a:r>
              <a:rPr lang="en-CA" dirty="0" smtClean="0"/>
              <a:t>Buyers and sellers have </a:t>
            </a:r>
            <a:r>
              <a:rPr lang="en-CA" sz="3200" i="1" dirty="0" smtClean="0">
                <a:solidFill>
                  <a:srgbClr val="FFC000"/>
                </a:solidFill>
              </a:rPr>
              <a:t>freedom of choice </a:t>
            </a:r>
            <a:endParaRPr lang="en-CA" i="1" dirty="0" smtClean="0">
              <a:solidFill>
                <a:srgbClr val="FFC000"/>
              </a:solidFill>
            </a:endParaRPr>
          </a:p>
          <a:p>
            <a:pPr eaLnBrk="1" hangingPunct="1"/>
            <a:r>
              <a:rPr lang="en-CA" dirty="0" smtClean="0"/>
              <a:t>The market </a:t>
            </a:r>
            <a:r>
              <a:rPr lang="en-US" dirty="0" smtClean="0"/>
              <a:t>is the </a:t>
            </a:r>
            <a:r>
              <a:rPr lang="en-CA" i="1" dirty="0" smtClean="0">
                <a:solidFill>
                  <a:srgbClr val="FFC000"/>
                </a:solidFill>
              </a:rPr>
              <a:t>mechanism</a:t>
            </a:r>
            <a:r>
              <a:rPr lang="en-CA" dirty="0" smtClean="0">
                <a:solidFill>
                  <a:srgbClr val="FFC000"/>
                </a:solidFill>
              </a:rPr>
              <a:t> for the </a:t>
            </a:r>
            <a:r>
              <a:rPr lang="en-CA" i="1" dirty="0" smtClean="0">
                <a:solidFill>
                  <a:srgbClr val="FFC000"/>
                </a:solidFill>
              </a:rPr>
              <a:t>exchange</a:t>
            </a:r>
            <a:r>
              <a:rPr lang="en-CA" dirty="0" smtClean="0">
                <a:solidFill>
                  <a:srgbClr val="FFC000"/>
                </a:solidFill>
              </a:rPr>
              <a:t> </a:t>
            </a:r>
            <a:r>
              <a:rPr lang="en-CA" dirty="0" smtClean="0"/>
              <a:t>of goods and services</a:t>
            </a:r>
          </a:p>
        </p:txBody>
      </p:sp>
      <p:sp>
        <p:nvSpPr>
          <p:cNvPr id="28677"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CA" dirty="0"/>
          </a:p>
        </p:txBody>
      </p:sp>
      <p:sp>
        <p:nvSpPr>
          <p:cNvPr id="28678" name="Rectangle 3"/>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CA" dirty="0"/>
          </a:p>
        </p:txBody>
      </p:sp>
      <p:sp>
        <p:nvSpPr>
          <p:cNvPr id="28679" name="Rectangle 4"/>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CA" dirty="0"/>
          </a:p>
        </p:txBody>
      </p:sp>
      <p:sp>
        <p:nvSpPr>
          <p:cNvPr id="28680" name="Rectangle 5"/>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CA" dirty="0"/>
          </a:p>
        </p:txBody>
      </p:sp>
      <p:pic>
        <p:nvPicPr>
          <p:cNvPr id="12" name="Picture 11" descr="canada_peg_figure_1600_clr_12111.png"/>
          <p:cNvPicPr>
            <a:picLocks noChangeAspect="1"/>
          </p:cNvPicPr>
          <p:nvPr/>
        </p:nvPicPr>
        <p:blipFill>
          <a:blip r:embed="rId3" cstate="print"/>
          <a:stretch>
            <a:fillRect/>
          </a:stretch>
        </p:blipFill>
        <p:spPr>
          <a:xfrm>
            <a:off x="714348" y="4286256"/>
            <a:ext cx="1568768" cy="2743200"/>
          </a:xfrm>
          <a:prstGeom prst="rect">
            <a:avLst/>
          </a:prstGeom>
        </p:spPr>
      </p:pic>
      <p:pic>
        <p:nvPicPr>
          <p:cNvPr id="13" name="Picture 12" descr="global_mouse_africa_1600_clr_3908.png"/>
          <p:cNvPicPr>
            <a:picLocks noChangeAspect="1"/>
          </p:cNvPicPr>
          <p:nvPr/>
        </p:nvPicPr>
        <p:blipFill>
          <a:blip r:embed="rId4" cstate="print"/>
          <a:stretch>
            <a:fillRect/>
          </a:stretch>
        </p:blipFill>
        <p:spPr>
          <a:xfrm>
            <a:off x="7643834" y="5715016"/>
            <a:ext cx="1341120" cy="1005840"/>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6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67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676">
                                            <p:txEl>
                                              <p:pRg st="1" end="1"/>
                                            </p:txEl>
                                          </p:spTgt>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P spid="28676"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canada_flag_perspective_1600_clr_1522.png"/>
          <p:cNvPicPr>
            <a:picLocks noChangeAspect="1"/>
          </p:cNvPicPr>
          <p:nvPr/>
        </p:nvPicPr>
        <p:blipFill>
          <a:blip r:embed="rId3" cstate="print"/>
          <a:stretch>
            <a:fillRect/>
          </a:stretch>
        </p:blipFill>
        <p:spPr>
          <a:xfrm>
            <a:off x="571472" y="4929198"/>
            <a:ext cx="2194560" cy="1645920"/>
          </a:xfrm>
          <a:prstGeom prst="rect">
            <a:avLst/>
          </a:prstGeom>
        </p:spPr>
      </p:pic>
      <p:sp>
        <p:nvSpPr>
          <p:cNvPr id="29698" name="Rectangle 9"/>
          <p:cNvSpPr>
            <a:spLocks noGrp="1" noChangeArrowheads="1"/>
          </p:cNvSpPr>
          <p:nvPr>
            <p:ph type="title"/>
          </p:nvPr>
        </p:nvSpPr>
        <p:spPr>
          <a:xfrm>
            <a:off x="1143000" y="457200"/>
            <a:ext cx="7772400" cy="914400"/>
          </a:xfrm>
        </p:spPr>
        <p:txBody>
          <a:bodyPr/>
          <a:lstStyle/>
          <a:p>
            <a:pPr eaLnBrk="1" hangingPunct="1"/>
            <a:r>
              <a:rPr lang="en-US" dirty="0" smtClean="0"/>
              <a:t>The Mixed Market Economy</a:t>
            </a:r>
            <a:endParaRPr lang="en-CA" dirty="0" smtClean="0"/>
          </a:p>
        </p:txBody>
      </p:sp>
      <p:sp>
        <p:nvSpPr>
          <p:cNvPr id="29699" name="Rectangle 6"/>
          <p:cNvSpPr>
            <a:spLocks noGrp="1" noChangeArrowheads="1"/>
          </p:cNvSpPr>
          <p:nvPr>
            <p:ph type="body" sz="half" idx="1"/>
          </p:nvPr>
        </p:nvSpPr>
        <p:spPr>
          <a:xfrm>
            <a:off x="838200" y="1676400"/>
            <a:ext cx="8077200" cy="4419600"/>
          </a:xfrm>
        </p:spPr>
        <p:txBody>
          <a:bodyPr lIns="90488" tIns="44450" rIns="90488" bIns="44450"/>
          <a:lstStyle/>
          <a:p>
            <a:pPr eaLnBrk="1" hangingPunct="1">
              <a:lnSpc>
                <a:spcPct val="120000"/>
              </a:lnSpc>
            </a:pPr>
            <a:r>
              <a:rPr lang="en-CA" dirty="0" smtClean="0">
                <a:solidFill>
                  <a:srgbClr val="FFC000"/>
                </a:solidFill>
              </a:rPr>
              <a:t>Mixed market economy </a:t>
            </a:r>
          </a:p>
          <a:p>
            <a:pPr lvl="1" eaLnBrk="1" hangingPunct="1">
              <a:lnSpc>
                <a:spcPct val="120000"/>
              </a:lnSpc>
            </a:pPr>
            <a:r>
              <a:rPr lang="en-CA" sz="3200" dirty="0" smtClean="0">
                <a:solidFill>
                  <a:schemeClr val="bg1"/>
                </a:solidFill>
              </a:rPr>
              <a:t>a combination of both freedom &amp; government intervention  </a:t>
            </a:r>
          </a:p>
          <a:p>
            <a:pPr lvl="1" eaLnBrk="1" hangingPunct="1">
              <a:lnSpc>
                <a:spcPct val="120000"/>
              </a:lnSpc>
            </a:pPr>
            <a:r>
              <a:rPr lang="en-CA" sz="3200" dirty="0" smtClean="0">
                <a:solidFill>
                  <a:schemeClr val="bg1"/>
                </a:solidFill>
              </a:rPr>
              <a:t>Most countries have some form of mixed market economy</a:t>
            </a:r>
          </a:p>
          <a:p>
            <a:pPr eaLnBrk="1" hangingPunct="1">
              <a:lnSpc>
                <a:spcPct val="120000"/>
              </a:lnSpc>
            </a:pPr>
            <a:endParaRPr lang="en-CA" dirty="0" smtClean="0"/>
          </a:p>
        </p:txBody>
      </p:sp>
      <p:sp>
        <p:nvSpPr>
          <p:cNvPr id="29700"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CA" dirty="0"/>
          </a:p>
        </p:txBody>
      </p:sp>
      <p:sp>
        <p:nvSpPr>
          <p:cNvPr id="29701" name="Rectangle 3"/>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CA" dirty="0"/>
          </a:p>
        </p:txBody>
      </p:sp>
      <p:sp>
        <p:nvSpPr>
          <p:cNvPr id="29702" name="Rectangle 4"/>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CA" dirty="0"/>
          </a:p>
        </p:txBody>
      </p:sp>
      <p:sp>
        <p:nvSpPr>
          <p:cNvPr id="29703" name="Rectangle 5"/>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CA" dirty="0"/>
          </a:p>
        </p:txBody>
      </p:sp>
      <p:pic>
        <p:nvPicPr>
          <p:cNvPr id="11" name="Picture 10" descr="global_mouse_africa_1600_clr_3908.png"/>
          <p:cNvPicPr>
            <a:picLocks noChangeAspect="1"/>
          </p:cNvPicPr>
          <p:nvPr/>
        </p:nvPicPr>
        <p:blipFill>
          <a:blip r:embed="rId4" cstate="print"/>
          <a:stretch>
            <a:fillRect/>
          </a:stretch>
        </p:blipFill>
        <p:spPr>
          <a:xfrm>
            <a:off x="7643834" y="5715016"/>
            <a:ext cx="1341120" cy="1005840"/>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29699">
                                            <p:txEl>
                                              <p:pRg st="0" end="0"/>
                                            </p:txEl>
                                          </p:spTgt>
                                        </p:tgtEl>
                                        <p:attrNameLst>
                                          <p:attrName>ppt_c</p:attrName>
                                        </p:attrNameLst>
                                      </p:cBhvr>
                                      <p:to>
                                        <a:srgbClr val="FFFF6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699">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29699">
                                            <p:txEl>
                                              <p:pRg st="1" end="1"/>
                                            </p:txEl>
                                          </p:spTgt>
                                        </p:tgtEl>
                                        <p:attrNameLst>
                                          <p:attrName>ppt_c</p:attrName>
                                        </p:attrNameLst>
                                      </p:cBhvr>
                                      <p:to>
                                        <a:srgbClr val="FFFF6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699">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29699">
                                            <p:txEl>
                                              <p:pRg st="2" end="2"/>
                                            </p:txEl>
                                          </p:spTgt>
                                        </p:tgtEl>
                                        <p:attrNameLst>
                                          <p:attrName>ppt_c</p:attrName>
                                        </p:attrNameLst>
                                      </p:cBhvr>
                                      <p:to>
                                        <a:srgbClr val="FFFF66"/>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bldLvl="3"/>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0"/>
          <p:cNvSpPr>
            <a:spLocks noGrp="1" noChangeArrowheads="1"/>
          </p:cNvSpPr>
          <p:nvPr>
            <p:ph type="title"/>
          </p:nvPr>
        </p:nvSpPr>
        <p:spPr/>
        <p:txBody>
          <a:bodyPr/>
          <a:lstStyle/>
          <a:p>
            <a:pPr eaLnBrk="1" hangingPunct="1"/>
            <a:r>
              <a:rPr lang="en-US" sz="3200" dirty="0" smtClean="0"/>
              <a:t>How Business Influences Government</a:t>
            </a:r>
            <a:endParaRPr lang="en-CA" sz="3200" dirty="0" smtClean="0"/>
          </a:p>
        </p:txBody>
      </p:sp>
      <p:sp>
        <p:nvSpPr>
          <p:cNvPr id="28675"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CA" dirty="0"/>
          </a:p>
        </p:txBody>
      </p:sp>
      <p:sp>
        <p:nvSpPr>
          <p:cNvPr id="28676" name="Rectangle 3"/>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CA" dirty="0"/>
          </a:p>
        </p:txBody>
      </p:sp>
      <p:sp>
        <p:nvSpPr>
          <p:cNvPr id="28677" name="Rectangle 4"/>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CA" dirty="0"/>
          </a:p>
        </p:txBody>
      </p:sp>
      <p:sp>
        <p:nvSpPr>
          <p:cNvPr id="28678" name="Rectangle 5"/>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CA" dirty="0"/>
          </a:p>
        </p:txBody>
      </p:sp>
      <p:sp>
        <p:nvSpPr>
          <p:cNvPr id="28679" name="Rectangle 6"/>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CA" dirty="0"/>
          </a:p>
        </p:txBody>
      </p:sp>
      <p:sp>
        <p:nvSpPr>
          <p:cNvPr id="28680" name="Rectangle 7"/>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CA" dirty="0"/>
          </a:p>
        </p:txBody>
      </p:sp>
      <p:sp>
        <p:nvSpPr>
          <p:cNvPr id="183305" name="Rectangle 9"/>
          <p:cNvSpPr>
            <a:spLocks noChangeArrowheads="1"/>
          </p:cNvSpPr>
          <p:nvPr/>
        </p:nvSpPr>
        <p:spPr bwMode="auto">
          <a:xfrm>
            <a:off x="2514600" y="5486400"/>
            <a:ext cx="4696800" cy="643766"/>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wrap="none" lIns="90488" tIns="44450" rIns="90488" bIns="44450">
            <a:spAutoFit/>
          </a:bodyPr>
          <a:lstStyle/>
          <a:p>
            <a:pPr algn="ctr" eaLnBrk="0" hangingPunct="0">
              <a:defRPr/>
            </a:pPr>
            <a:r>
              <a:rPr lang="en-CA" dirty="0"/>
              <a:t>Lobbyists must register to be in accordance </a:t>
            </a:r>
          </a:p>
          <a:p>
            <a:pPr algn="ctr" eaLnBrk="0" hangingPunct="0">
              <a:defRPr/>
            </a:pPr>
            <a:r>
              <a:rPr lang="en-CA" dirty="0"/>
              <a:t>with the Lobbyists Registration Act</a:t>
            </a:r>
          </a:p>
        </p:txBody>
      </p:sp>
      <p:graphicFrame>
        <p:nvGraphicFramePr>
          <p:cNvPr id="15" name="Diagram 14"/>
          <p:cNvGraphicFramePr/>
          <p:nvPr/>
        </p:nvGraphicFramePr>
        <p:xfrm>
          <a:off x="457200" y="1397000"/>
          <a:ext cx="84582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Bent-Up Arrow 15"/>
          <p:cNvSpPr/>
          <p:nvPr/>
        </p:nvSpPr>
        <p:spPr bwMode="auto">
          <a:xfrm rot="10800000">
            <a:off x="1981200" y="2286000"/>
            <a:ext cx="1600200" cy="457200"/>
          </a:xfrm>
          <a:prstGeom prst="bentUpArrow">
            <a:avLst>
              <a:gd name="adj1" fmla="val 25000"/>
              <a:gd name="adj2" fmla="val 26428"/>
              <a:gd name="adj3" fmla="val 25000"/>
            </a:avLst>
          </a:prstGeom>
          <a:ln>
            <a:headEnd type="none" w="sm" len="sm"/>
            <a:tailEnd type="none" w="sm" len="sm"/>
          </a:ln>
        </p:spPr>
        <p:style>
          <a:lnRef idx="0">
            <a:schemeClr val="dk1"/>
          </a:lnRef>
          <a:fillRef idx="3">
            <a:schemeClr val="dk1"/>
          </a:fillRef>
          <a:effectRef idx="3">
            <a:schemeClr val="dk1"/>
          </a:effectRef>
          <a:fontRef idx="minor">
            <a:schemeClr val="lt1"/>
          </a:fontRef>
        </p:style>
        <p:txBody>
          <a:bodyPr wrap="none"/>
          <a:lstStyle/>
          <a:p>
            <a:pPr>
              <a:defRPr/>
            </a:pPr>
            <a:endParaRPr lang="en-CA" dirty="0">
              <a:solidFill>
                <a:schemeClr val="tx1"/>
              </a:solidFill>
            </a:endParaRPr>
          </a:p>
        </p:txBody>
      </p:sp>
      <p:sp>
        <p:nvSpPr>
          <p:cNvPr id="17" name="Bent-Up Arrow 16"/>
          <p:cNvSpPr/>
          <p:nvPr/>
        </p:nvSpPr>
        <p:spPr bwMode="auto">
          <a:xfrm rot="10800000" flipH="1">
            <a:off x="6172200" y="2286000"/>
            <a:ext cx="1371600" cy="457200"/>
          </a:xfrm>
          <a:prstGeom prst="bentUpArrow">
            <a:avLst>
              <a:gd name="adj1" fmla="val 25000"/>
              <a:gd name="adj2" fmla="val 26428"/>
              <a:gd name="adj3" fmla="val 25000"/>
            </a:avLst>
          </a:prstGeom>
          <a:ln>
            <a:headEnd type="none" w="sm" len="sm"/>
            <a:tailEnd type="none" w="sm" len="sm"/>
          </a:ln>
        </p:spPr>
        <p:style>
          <a:lnRef idx="0">
            <a:schemeClr val="dk1"/>
          </a:lnRef>
          <a:fillRef idx="3">
            <a:schemeClr val="dk1"/>
          </a:fillRef>
          <a:effectRef idx="3">
            <a:schemeClr val="dk1"/>
          </a:effectRef>
          <a:fontRef idx="minor">
            <a:schemeClr val="lt1"/>
          </a:fontRef>
        </p:style>
        <p:txBody>
          <a:bodyPr wrap="none"/>
          <a:lstStyle/>
          <a:p>
            <a:pPr>
              <a:defRPr/>
            </a:pPr>
            <a:endParaRPr lang="en-CA" dirty="0">
              <a:solidFill>
                <a:schemeClr val="tx1"/>
              </a:solidFill>
            </a:endParaRPr>
          </a:p>
        </p:txBody>
      </p:sp>
      <p:sp>
        <p:nvSpPr>
          <p:cNvPr id="19" name="Down Arrow 18"/>
          <p:cNvSpPr/>
          <p:nvPr/>
        </p:nvSpPr>
        <p:spPr bwMode="auto">
          <a:xfrm>
            <a:off x="4724400" y="2590800"/>
            <a:ext cx="228600" cy="381000"/>
          </a:xfrm>
          <a:prstGeom prst="downArrow">
            <a:avLst/>
          </a:prstGeom>
          <a:ln>
            <a:headEnd type="none" w="sm" len="sm"/>
            <a:tailEnd type="none" w="sm" len="sm"/>
          </a:ln>
        </p:spPr>
        <p:style>
          <a:lnRef idx="0">
            <a:schemeClr val="dk1"/>
          </a:lnRef>
          <a:fillRef idx="3">
            <a:schemeClr val="dk1"/>
          </a:fillRef>
          <a:effectRef idx="3">
            <a:schemeClr val="dk1"/>
          </a:effectRef>
          <a:fontRef idx="minor">
            <a:schemeClr val="lt1"/>
          </a:fontRef>
        </p:style>
        <p:txBody>
          <a:bodyPr wrap="none"/>
          <a:lstStyle/>
          <a:p>
            <a:pPr>
              <a:defRPr/>
            </a:pPr>
            <a:endParaRPr lang="en-CA" dirty="0">
              <a:solidFill>
                <a:schemeClr val="tx1"/>
              </a:solidFill>
            </a:endParaRPr>
          </a:p>
        </p:txBody>
      </p:sp>
      <p:sp>
        <p:nvSpPr>
          <p:cNvPr id="20" name="Bent-Up Arrow 19"/>
          <p:cNvSpPr/>
          <p:nvPr/>
        </p:nvSpPr>
        <p:spPr bwMode="auto">
          <a:xfrm rot="5400000">
            <a:off x="2457450" y="3714750"/>
            <a:ext cx="838200" cy="1638300"/>
          </a:xfrm>
          <a:prstGeom prst="bentUpArrow">
            <a:avLst>
              <a:gd name="adj1" fmla="val 13876"/>
              <a:gd name="adj2" fmla="val 13150"/>
              <a:gd name="adj3" fmla="val 16815"/>
            </a:avLst>
          </a:prstGeom>
          <a:ln>
            <a:headEnd type="none" w="sm" len="sm"/>
            <a:tailEnd type="none" w="sm" len="sm"/>
          </a:ln>
        </p:spPr>
        <p:style>
          <a:lnRef idx="0">
            <a:schemeClr val="dk1"/>
          </a:lnRef>
          <a:fillRef idx="3">
            <a:schemeClr val="dk1"/>
          </a:fillRef>
          <a:effectRef idx="3">
            <a:schemeClr val="dk1"/>
          </a:effectRef>
          <a:fontRef idx="minor">
            <a:schemeClr val="lt1"/>
          </a:fontRef>
        </p:style>
        <p:txBody>
          <a:bodyPr wrap="none"/>
          <a:lstStyle/>
          <a:p>
            <a:pPr>
              <a:defRPr/>
            </a:pPr>
            <a:endParaRPr lang="en-CA" dirty="0">
              <a:solidFill>
                <a:schemeClr val="tx1"/>
              </a:solidFill>
            </a:endParaRPr>
          </a:p>
        </p:txBody>
      </p:sp>
      <p:sp>
        <p:nvSpPr>
          <p:cNvPr id="21" name="Bent-Up Arrow 20"/>
          <p:cNvSpPr/>
          <p:nvPr/>
        </p:nvSpPr>
        <p:spPr bwMode="auto">
          <a:xfrm rot="5400000" flipV="1">
            <a:off x="6457950" y="3752850"/>
            <a:ext cx="838200" cy="1562100"/>
          </a:xfrm>
          <a:prstGeom prst="bentUpArrow">
            <a:avLst>
              <a:gd name="adj1" fmla="val 13876"/>
              <a:gd name="adj2" fmla="val 13150"/>
              <a:gd name="adj3" fmla="val 16815"/>
            </a:avLst>
          </a:prstGeom>
          <a:ln>
            <a:headEnd type="none" w="sm" len="sm"/>
            <a:tailEnd type="none" w="sm" len="sm"/>
          </a:ln>
        </p:spPr>
        <p:style>
          <a:lnRef idx="0">
            <a:schemeClr val="dk1"/>
          </a:lnRef>
          <a:fillRef idx="3">
            <a:schemeClr val="dk1"/>
          </a:fillRef>
          <a:effectRef idx="3">
            <a:schemeClr val="dk1"/>
          </a:effectRef>
          <a:fontRef idx="minor">
            <a:schemeClr val="lt1"/>
          </a:fontRef>
        </p:style>
        <p:txBody>
          <a:bodyPr wrap="none"/>
          <a:lstStyle/>
          <a:p>
            <a:pPr>
              <a:defRPr/>
            </a:pPr>
            <a:endParaRPr lang="en-CA" dirty="0">
              <a:solidFill>
                <a:schemeClr val="tx1"/>
              </a:solidFill>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4"/>
          <p:cNvSpPr>
            <a:spLocks noGrp="1" noChangeArrowheads="1"/>
          </p:cNvSpPr>
          <p:nvPr>
            <p:ph type="title" idx="4294967295"/>
          </p:nvPr>
        </p:nvSpPr>
        <p:spPr>
          <a:xfrm>
            <a:off x="1000100" y="785794"/>
            <a:ext cx="7543800" cy="2133600"/>
          </a:xfrm>
        </p:spPr>
        <p:txBody>
          <a:bodyPr/>
          <a:lstStyle/>
          <a:p>
            <a:pPr eaLnBrk="1" hangingPunct="1"/>
            <a:r>
              <a:rPr lang="en-US" dirty="0" smtClean="0">
                <a:solidFill>
                  <a:schemeClr val="accent1"/>
                </a:solidFill>
              </a:rPr>
              <a:t>Understanding the Canadian Business System</a:t>
            </a:r>
            <a:br>
              <a:rPr lang="en-US" dirty="0" smtClean="0">
                <a:solidFill>
                  <a:schemeClr val="accent1"/>
                </a:solidFill>
              </a:rPr>
            </a:br>
            <a:endParaRPr lang="en-US" dirty="0" smtClean="0">
              <a:solidFill>
                <a:schemeClr val="accent1"/>
              </a:solidFill>
            </a:endParaRPr>
          </a:p>
        </p:txBody>
      </p:sp>
      <p:pic>
        <p:nvPicPr>
          <p:cNvPr id="6" name="Picture 5" descr="earnprtblpre.jpg"/>
          <p:cNvPicPr>
            <a:picLocks noChangeAspect="1"/>
          </p:cNvPicPr>
          <p:nvPr/>
        </p:nvPicPr>
        <p:blipFill>
          <a:blip r:embed="rId3" cstate="print"/>
          <a:stretch>
            <a:fillRect/>
          </a:stretch>
        </p:blipFill>
        <p:spPr>
          <a:xfrm>
            <a:off x="1857356" y="2357430"/>
            <a:ext cx="5863196" cy="4217108"/>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8"/>
          <p:cNvSpPr>
            <a:spLocks noGrp="1" noChangeArrowheads="1"/>
          </p:cNvSpPr>
          <p:nvPr>
            <p:ph type="title"/>
          </p:nvPr>
        </p:nvSpPr>
        <p:spPr>
          <a:xfrm>
            <a:off x="1066800" y="533400"/>
            <a:ext cx="7772400" cy="914400"/>
          </a:xfrm>
        </p:spPr>
        <p:txBody>
          <a:bodyPr/>
          <a:lstStyle/>
          <a:p>
            <a:pPr eaLnBrk="1" hangingPunct="1"/>
            <a:r>
              <a:rPr lang="en-US" dirty="0" smtClean="0"/>
              <a:t>Learning Objectives</a:t>
            </a:r>
            <a:endParaRPr lang="en-CA" dirty="0" smtClean="0"/>
          </a:p>
        </p:txBody>
      </p:sp>
      <p:sp>
        <p:nvSpPr>
          <p:cNvPr id="11268" name="Rectangle 6"/>
          <p:cNvSpPr>
            <a:spLocks noGrp="1" noChangeArrowheads="1"/>
          </p:cNvSpPr>
          <p:nvPr>
            <p:ph type="body" sz="half" idx="1"/>
          </p:nvPr>
        </p:nvSpPr>
        <p:spPr>
          <a:xfrm>
            <a:off x="685800" y="1676400"/>
            <a:ext cx="8458200" cy="4419600"/>
          </a:xfrm>
        </p:spPr>
        <p:txBody>
          <a:bodyPr lIns="90488" tIns="44450" rIns="90488" bIns="44450"/>
          <a:lstStyle/>
          <a:p>
            <a:pPr marL="457200" indent="-457200" eaLnBrk="1" hangingPunct="1">
              <a:buFontTx/>
              <a:buAutoNum type="arabicPeriod"/>
            </a:pPr>
            <a:r>
              <a:rPr lang="en-CA" sz="2400" dirty="0" smtClean="0"/>
              <a:t>Define the nature of Canadian </a:t>
            </a:r>
            <a:r>
              <a:rPr lang="en-CA" sz="2400" b="1" i="1" dirty="0" smtClean="0">
                <a:solidFill>
                  <a:srgbClr val="FFC000"/>
                </a:solidFill>
              </a:rPr>
              <a:t>business</a:t>
            </a:r>
            <a:r>
              <a:rPr lang="en-CA" sz="2400" dirty="0" smtClean="0"/>
              <a:t> and identify its main goals</a:t>
            </a:r>
          </a:p>
          <a:p>
            <a:pPr marL="457200" indent="-457200" eaLnBrk="1" hangingPunct="1">
              <a:lnSpc>
                <a:spcPct val="90000"/>
              </a:lnSpc>
              <a:buFontTx/>
              <a:buAutoNum type="arabicPeriod"/>
            </a:pPr>
            <a:r>
              <a:rPr lang="en-CA" sz="2400" dirty="0" smtClean="0"/>
              <a:t>Describe different types of global </a:t>
            </a:r>
            <a:r>
              <a:rPr lang="en-CA" sz="2400" b="1" i="1" dirty="0" smtClean="0">
                <a:solidFill>
                  <a:srgbClr val="FFC000"/>
                </a:solidFill>
              </a:rPr>
              <a:t>economic systems</a:t>
            </a:r>
            <a:r>
              <a:rPr lang="en-CA" sz="2400" dirty="0" smtClean="0">
                <a:solidFill>
                  <a:srgbClr val="FFC000"/>
                </a:solidFill>
              </a:rPr>
              <a:t>, </a:t>
            </a:r>
            <a:r>
              <a:rPr lang="en-CA" sz="2400" dirty="0" smtClean="0"/>
              <a:t>according to the means by which they control the </a:t>
            </a:r>
            <a:r>
              <a:rPr lang="en-CA" sz="2400" b="1" i="1" dirty="0" smtClean="0">
                <a:solidFill>
                  <a:srgbClr val="FFC000"/>
                </a:solidFill>
              </a:rPr>
              <a:t>factors of production </a:t>
            </a:r>
            <a:r>
              <a:rPr lang="en-CA" sz="2400" dirty="0" smtClean="0">
                <a:solidFill>
                  <a:srgbClr val="FFC000"/>
                </a:solidFill>
              </a:rPr>
              <a:t>through </a:t>
            </a:r>
            <a:r>
              <a:rPr lang="en-CA" sz="2400" b="1" i="1" dirty="0" smtClean="0">
                <a:solidFill>
                  <a:srgbClr val="FFC000"/>
                </a:solidFill>
              </a:rPr>
              <a:t>input &amp; output markets </a:t>
            </a:r>
          </a:p>
          <a:p>
            <a:pPr marL="457200" indent="-457200" eaLnBrk="1" hangingPunct="1">
              <a:lnSpc>
                <a:spcPct val="90000"/>
              </a:lnSpc>
              <a:buFontTx/>
              <a:buAutoNum type="arabicPeriod"/>
            </a:pPr>
            <a:r>
              <a:rPr lang="en-CA" sz="2400" dirty="0" smtClean="0"/>
              <a:t>Show how </a:t>
            </a:r>
            <a:r>
              <a:rPr lang="en-CA" sz="2400" b="1" i="1" dirty="0" smtClean="0">
                <a:solidFill>
                  <a:srgbClr val="FFC000"/>
                </a:solidFill>
              </a:rPr>
              <a:t>demand</a:t>
            </a:r>
            <a:r>
              <a:rPr lang="en-CA" sz="2400" dirty="0" smtClean="0">
                <a:solidFill>
                  <a:srgbClr val="FFC000"/>
                </a:solidFill>
              </a:rPr>
              <a:t> and </a:t>
            </a:r>
            <a:r>
              <a:rPr lang="en-CA" sz="2400" b="1" i="1" dirty="0" smtClean="0">
                <a:solidFill>
                  <a:srgbClr val="FFC000"/>
                </a:solidFill>
              </a:rPr>
              <a:t>supply</a:t>
            </a:r>
            <a:r>
              <a:rPr lang="en-CA" sz="2400" dirty="0" smtClean="0">
                <a:solidFill>
                  <a:srgbClr val="FFC000"/>
                </a:solidFill>
              </a:rPr>
              <a:t> </a:t>
            </a:r>
            <a:r>
              <a:rPr lang="en-CA" sz="2400" dirty="0" smtClean="0"/>
              <a:t>affect resource distribution in Canada</a:t>
            </a:r>
          </a:p>
          <a:p>
            <a:pPr marL="457200" indent="-457200" eaLnBrk="1" hangingPunct="1">
              <a:lnSpc>
                <a:spcPct val="90000"/>
              </a:lnSpc>
              <a:buFontTx/>
              <a:buAutoNum type="arabicPeriod"/>
            </a:pPr>
            <a:r>
              <a:rPr lang="en-CA" sz="2400" dirty="0" smtClean="0"/>
              <a:t>Identify the elements of </a:t>
            </a:r>
            <a:r>
              <a:rPr lang="en-CA" sz="2400" b="1" i="1" dirty="0" smtClean="0">
                <a:solidFill>
                  <a:srgbClr val="FFC000"/>
                </a:solidFill>
              </a:rPr>
              <a:t>private enterprise </a:t>
            </a:r>
            <a:r>
              <a:rPr lang="en-CA" sz="2400" dirty="0" smtClean="0"/>
              <a:t>and explain the various </a:t>
            </a:r>
            <a:r>
              <a:rPr lang="en-CA" sz="2400" b="1" i="1" dirty="0" smtClean="0">
                <a:solidFill>
                  <a:srgbClr val="FFC000"/>
                </a:solidFill>
              </a:rPr>
              <a:t>degrees of competition </a:t>
            </a:r>
            <a:r>
              <a:rPr lang="en-CA" sz="2400" dirty="0" smtClean="0"/>
              <a:t>in the Canadian system</a:t>
            </a:r>
          </a:p>
        </p:txBody>
      </p:sp>
      <p:sp>
        <p:nvSpPr>
          <p:cNvPr id="11269"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CA" dirty="0"/>
          </a:p>
        </p:txBody>
      </p:sp>
      <p:sp>
        <p:nvSpPr>
          <p:cNvPr id="11270" name="Rectangle 3"/>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CA" dirty="0"/>
          </a:p>
        </p:txBody>
      </p:sp>
      <p:pic>
        <p:nvPicPr>
          <p:cNvPr id="8" name="Picture 7" descr="global_mouse_africa_1600_clr_3908.png"/>
          <p:cNvPicPr>
            <a:picLocks noChangeAspect="1"/>
          </p:cNvPicPr>
          <p:nvPr/>
        </p:nvPicPr>
        <p:blipFill>
          <a:blip r:embed="rId3" cstate="print"/>
          <a:stretch>
            <a:fillRect/>
          </a:stretch>
        </p:blipFill>
        <p:spPr>
          <a:xfrm>
            <a:off x="7802880" y="5852160"/>
            <a:ext cx="1341120" cy="1005840"/>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8">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11268">
                                            <p:txEl>
                                              <p:pRg st="0" end="0"/>
                                            </p:txEl>
                                          </p:spTgt>
                                        </p:tgtEl>
                                        <p:attrNameLst>
                                          <p:attrName>ppt_c</p:attrName>
                                        </p:attrNameLst>
                                      </p:cBhvr>
                                      <p:to>
                                        <a:srgbClr val="FFFF6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68">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11268">
                                            <p:txEl>
                                              <p:pRg st="1" end="1"/>
                                            </p:txEl>
                                          </p:spTgt>
                                        </p:tgtEl>
                                        <p:attrNameLst>
                                          <p:attrName>ppt_c</p:attrName>
                                        </p:attrNameLst>
                                      </p:cBhvr>
                                      <p:to>
                                        <a:srgbClr val="FFFF6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268">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11268">
                                            <p:txEl>
                                              <p:pRg st="2" end="2"/>
                                            </p:txEl>
                                          </p:spTgt>
                                        </p:tgtEl>
                                        <p:attrNameLst>
                                          <p:attrName>ppt_c</p:attrName>
                                        </p:attrNameLst>
                                      </p:cBhvr>
                                      <p:to>
                                        <a:srgbClr val="FFFF66"/>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268">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11268">
                                            <p:txEl>
                                              <p:pRg st="3" end="3"/>
                                            </p:txEl>
                                          </p:spTgt>
                                        </p:tgtEl>
                                        <p:attrNameLst>
                                          <p:attrName>ppt_c</p:attrName>
                                        </p:attrNameLst>
                                      </p:cBhvr>
                                      <p:to>
                                        <a:srgbClr val="FFFF66"/>
                                      </p:to>
                                    </p:animClr>
                                  </p:sub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build="p" bldLvl="3"/>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4"/>
          <p:cNvSpPr>
            <a:spLocks noGrp="1" noChangeArrowheads="1"/>
          </p:cNvSpPr>
          <p:nvPr>
            <p:ph type="title"/>
          </p:nvPr>
        </p:nvSpPr>
        <p:spPr>
          <a:xfrm>
            <a:off x="990600" y="838200"/>
            <a:ext cx="7315200" cy="1139825"/>
          </a:xfrm>
        </p:spPr>
        <p:txBody>
          <a:bodyPr/>
          <a:lstStyle/>
          <a:p>
            <a:pPr eaLnBrk="1" hangingPunct="1"/>
            <a:r>
              <a:rPr lang="en-US" sz="3600" b="1" dirty="0" smtClean="0"/>
              <a:t>It’s an exciting time to be in business…</a:t>
            </a:r>
          </a:p>
        </p:txBody>
      </p:sp>
      <p:sp>
        <p:nvSpPr>
          <p:cNvPr id="12292" name="Rectangle 5"/>
          <p:cNvSpPr>
            <a:spLocks noGrp="1" noChangeArrowheads="1"/>
          </p:cNvSpPr>
          <p:nvPr>
            <p:ph type="body" idx="1"/>
          </p:nvPr>
        </p:nvSpPr>
        <p:spPr>
          <a:xfrm>
            <a:off x="785786" y="2000240"/>
            <a:ext cx="7467600" cy="4530725"/>
          </a:xfrm>
        </p:spPr>
        <p:txBody>
          <a:bodyPr/>
          <a:lstStyle/>
          <a:p>
            <a:pPr algn="just" eaLnBrk="1" hangingPunct="1">
              <a:buFont typeface="Wingdings" pitchFamily="2" charset="2"/>
              <a:buChar char="§"/>
            </a:pPr>
            <a:r>
              <a:rPr lang="en-US" sz="2800" dirty="0" smtClean="0"/>
              <a:t>The Internet and improved communication have changed how we do business.</a:t>
            </a:r>
          </a:p>
          <a:p>
            <a:pPr algn="just" eaLnBrk="1" hangingPunct="1">
              <a:buFont typeface="Wingdings" pitchFamily="2" charset="2"/>
              <a:buChar char="§"/>
            </a:pPr>
            <a:r>
              <a:rPr lang="en-US" sz="2800" dirty="0" smtClean="0">
                <a:hlinkClick r:id="rId3"/>
              </a:rPr>
              <a:t>Technology</a:t>
            </a:r>
            <a:r>
              <a:rPr lang="en-US" sz="2800" dirty="0" smtClean="0"/>
              <a:t> has changed how we produce and deliver goods and services.</a:t>
            </a:r>
          </a:p>
          <a:p>
            <a:pPr algn="just" eaLnBrk="1" hangingPunct="1">
              <a:buFont typeface="Wingdings" pitchFamily="2" charset="2"/>
              <a:buChar char="§"/>
            </a:pPr>
            <a:r>
              <a:rPr lang="en-US" sz="2800" dirty="0" smtClean="0"/>
              <a:t>Companies are expanding globally.</a:t>
            </a:r>
          </a:p>
          <a:p>
            <a:pPr eaLnBrk="1" hangingPunct="1">
              <a:buFont typeface="Wingdings" pitchFamily="2" charset="2"/>
              <a:buChar char="§"/>
            </a:pPr>
            <a:r>
              <a:rPr lang="en-US" sz="2800" dirty="0" smtClean="0"/>
              <a:t>An expanding, diverse workforce is changing how we manage our employees.</a:t>
            </a:r>
          </a:p>
          <a:p>
            <a:pPr algn="just" eaLnBrk="1" hangingPunct="1">
              <a:buFont typeface="Wingdings" pitchFamily="2" charset="2"/>
              <a:buChar char="§"/>
            </a:pPr>
            <a:r>
              <a:rPr lang="en-US" sz="2800" dirty="0" smtClean="0"/>
              <a:t>Companies are being held accountable for their behaviour.</a:t>
            </a:r>
          </a:p>
        </p:txBody>
      </p:sp>
      <p:pic>
        <p:nvPicPr>
          <p:cNvPr id="5" name="Picture 4" descr="global_mouse_africa_1600_clr_3908.png"/>
          <p:cNvPicPr>
            <a:picLocks noChangeAspect="1"/>
          </p:cNvPicPr>
          <p:nvPr/>
        </p:nvPicPr>
        <p:blipFill>
          <a:blip r:embed="rId4" cstate="print"/>
          <a:stretch>
            <a:fillRect/>
          </a:stretch>
        </p:blipFill>
        <p:spPr>
          <a:xfrm>
            <a:off x="7802880" y="5852160"/>
            <a:ext cx="1341120" cy="100584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2">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12292">
                                            <p:txEl>
                                              <p:pRg st="0" end="0"/>
                                            </p:txEl>
                                          </p:spTgt>
                                        </p:tgtEl>
                                        <p:attrNameLst>
                                          <p:attrName>ppt_c</p:attrName>
                                        </p:attrNameLst>
                                      </p:cBhvr>
                                      <p:to>
                                        <a:srgbClr val="FFFF6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92">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12292">
                                            <p:txEl>
                                              <p:pRg st="1" end="1"/>
                                            </p:txEl>
                                          </p:spTgt>
                                        </p:tgtEl>
                                        <p:attrNameLst>
                                          <p:attrName>ppt_c</p:attrName>
                                        </p:attrNameLst>
                                      </p:cBhvr>
                                      <p:to>
                                        <a:srgbClr val="FFFF6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292">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12292">
                                            <p:txEl>
                                              <p:pRg st="2" end="2"/>
                                            </p:txEl>
                                          </p:spTgt>
                                        </p:tgtEl>
                                        <p:attrNameLst>
                                          <p:attrName>ppt_c</p:attrName>
                                        </p:attrNameLst>
                                      </p:cBhvr>
                                      <p:to>
                                        <a:srgbClr val="FFFF66"/>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292">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12292">
                                            <p:txEl>
                                              <p:pRg st="3" end="3"/>
                                            </p:txEl>
                                          </p:spTgt>
                                        </p:tgtEl>
                                        <p:attrNameLst>
                                          <p:attrName>ppt_c</p:attrName>
                                        </p:attrNameLst>
                                      </p:cBhvr>
                                      <p:to>
                                        <a:srgbClr val="FFFF66"/>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292">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12292">
                                            <p:txEl>
                                              <p:pRg st="4" end="4"/>
                                            </p:txEl>
                                          </p:spTgt>
                                        </p:tgtEl>
                                        <p:attrNameLst>
                                          <p:attrName>ppt_c</p:attrName>
                                        </p:attrNameLst>
                                      </p:cBhvr>
                                      <p:to>
                                        <a:srgbClr val="FFFF66"/>
                                      </p:to>
                                    </p:animClr>
                                  </p:subTnLst>
                                </p:cTn>
                              </p:par>
                            </p:childTnLst>
                          </p:cTn>
                        </p:par>
                        <p:par>
                          <p:cTn id="23" fill="hold">
                            <p:stCondLst>
                              <p:cond delay="0"/>
                            </p:stCondLst>
                            <p:childTnLst>
                              <p:par>
                                <p:cTn id="24" presetID="1" presetClass="entr" presetSubtype="0" fill="hold" nodeType="afterEffect">
                                  <p:stCondLst>
                                    <p:cond delay="0"/>
                                  </p:stCondLst>
                                  <p:childTnLst>
                                    <p:set>
                                      <p:cBhvr>
                                        <p:cTn id="25"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build="p" bldLvl="4"/>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raining money.png"/>
          <p:cNvPicPr>
            <a:picLocks noChangeAspect="1"/>
          </p:cNvPicPr>
          <p:nvPr/>
        </p:nvPicPr>
        <p:blipFill>
          <a:blip r:embed="rId3" cstate="print"/>
          <a:stretch>
            <a:fillRect/>
          </a:stretch>
        </p:blipFill>
        <p:spPr>
          <a:xfrm>
            <a:off x="5500694" y="1357298"/>
            <a:ext cx="3429000" cy="3657600"/>
          </a:xfrm>
          <a:prstGeom prst="rect">
            <a:avLst/>
          </a:prstGeom>
        </p:spPr>
      </p:pic>
      <p:sp>
        <p:nvSpPr>
          <p:cNvPr id="9" name="Rectangle 8"/>
          <p:cNvSpPr/>
          <p:nvPr/>
        </p:nvSpPr>
        <p:spPr>
          <a:xfrm>
            <a:off x="285720" y="642918"/>
            <a:ext cx="8613063" cy="769441"/>
          </a:xfrm>
          <a:prstGeom prst="rect">
            <a:avLst/>
          </a:prstGeom>
          <a:noFill/>
        </p:spPr>
        <p:txBody>
          <a:bodyPr wrap="none" lIns="91440" tIns="45720" rIns="91440" bIns="45720">
            <a:spAutoFit/>
          </a:bodyPr>
          <a:lstStyle/>
          <a:p>
            <a:pPr algn="ctr"/>
            <a:r>
              <a:rPr lang="en-US" sz="44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Two Reasons to be in Business</a:t>
            </a:r>
            <a:endParaRPr lang="en-US" sz="44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pic>
        <p:nvPicPr>
          <p:cNvPr id="11" name="Picture 10" descr="gecko_basketball_pc_1600_clr_1258.png"/>
          <p:cNvPicPr>
            <a:picLocks noChangeAspect="1"/>
          </p:cNvPicPr>
          <p:nvPr/>
        </p:nvPicPr>
        <p:blipFill>
          <a:blip r:embed="rId4" cstate="print"/>
          <a:stretch>
            <a:fillRect/>
          </a:stretch>
        </p:blipFill>
        <p:spPr>
          <a:xfrm>
            <a:off x="428596" y="2928934"/>
            <a:ext cx="3429024" cy="3657626"/>
          </a:xfrm>
          <a:prstGeom prst="rect">
            <a:avLst/>
          </a:prstGeom>
        </p:spPr>
      </p:pic>
      <p:sp>
        <p:nvSpPr>
          <p:cNvPr id="12" name="TextBox 11"/>
          <p:cNvSpPr txBox="1"/>
          <p:nvPr/>
        </p:nvSpPr>
        <p:spPr>
          <a:xfrm>
            <a:off x="1500166" y="1785926"/>
            <a:ext cx="2929007" cy="646331"/>
          </a:xfrm>
          <a:prstGeom prst="rect">
            <a:avLst/>
          </a:prstGeom>
          <a:noFill/>
        </p:spPr>
        <p:txBody>
          <a:bodyPr wrap="none" rtlCol="0">
            <a:spAutoFit/>
          </a:bodyPr>
          <a:lstStyle/>
          <a:p>
            <a:r>
              <a:rPr lang="en-US" sz="3600" b="1" dirty="0" smtClean="0">
                <a:solidFill>
                  <a:srgbClr val="FFFF00"/>
                </a:solidFill>
              </a:rPr>
              <a:t>Make Money</a:t>
            </a:r>
            <a:endParaRPr lang="en-US" sz="3600" b="1" dirty="0">
              <a:solidFill>
                <a:srgbClr val="FFFF00"/>
              </a:solidFill>
            </a:endParaRPr>
          </a:p>
        </p:txBody>
      </p:sp>
      <p:pic>
        <p:nvPicPr>
          <p:cNvPr id="13" name="Picture 12" descr="global_mouse_africa_1600_clr_3908.png"/>
          <p:cNvPicPr>
            <a:picLocks noChangeAspect="1"/>
          </p:cNvPicPr>
          <p:nvPr/>
        </p:nvPicPr>
        <p:blipFill>
          <a:blip r:embed="rId5" cstate="print"/>
          <a:stretch>
            <a:fillRect/>
          </a:stretch>
        </p:blipFill>
        <p:spPr>
          <a:xfrm>
            <a:off x="7802880" y="5852160"/>
            <a:ext cx="1341120" cy="1005840"/>
          </a:xfrm>
          <a:prstGeom prst="rect">
            <a:avLst/>
          </a:prstGeom>
        </p:spPr>
      </p:pic>
      <p:sp>
        <p:nvSpPr>
          <p:cNvPr id="14" name="TextBox 13"/>
          <p:cNvSpPr txBox="1"/>
          <p:nvPr/>
        </p:nvSpPr>
        <p:spPr>
          <a:xfrm>
            <a:off x="3857620" y="5857892"/>
            <a:ext cx="2262158" cy="646331"/>
          </a:xfrm>
          <a:prstGeom prst="rect">
            <a:avLst/>
          </a:prstGeom>
          <a:noFill/>
        </p:spPr>
        <p:txBody>
          <a:bodyPr wrap="none" rtlCol="0">
            <a:spAutoFit/>
          </a:bodyPr>
          <a:lstStyle/>
          <a:p>
            <a:r>
              <a:rPr lang="en-US" sz="3600" b="1" dirty="0" smtClean="0">
                <a:solidFill>
                  <a:srgbClr val="FFFF00"/>
                </a:solidFill>
              </a:rPr>
              <a:t>Have Fun</a:t>
            </a:r>
            <a:endParaRPr lang="en-US" sz="3600" b="1"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8"/>
          <p:cNvSpPr>
            <a:spLocks noGrp="1" noChangeArrowheads="1"/>
          </p:cNvSpPr>
          <p:nvPr>
            <p:ph type="title"/>
          </p:nvPr>
        </p:nvSpPr>
        <p:spPr>
          <a:xfrm>
            <a:off x="914400" y="609600"/>
            <a:ext cx="7543800" cy="655638"/>
          </a:xfrm>
        </p:spPr>
        <p:txBody>
          <a:bodyPr/>
          <a:lstStyle/>
          <a:p>
            <a:pPr eaLnBrk="1" hangingPunct="1"/>
            <a:r>
              <a:rPr lang="en-US" sz="3600" dirty="0" smtClean="0"/>
              <a:t>The Concept of Business and Profit</a:t>
            </a:r>
            <a:endParaRPr lang="en-CA" sz="3600" dirty="0" smtClean="0"/>
          </a:p>
        </p:txBody>
      </p:sp>
      <p:sp>
        <p:nvSpPr>
          <p:cNvPr id="14339" name="Rectangle 6"/>
          <p:cNvSpPr>
            <a:spLocks noGrp="1" noChangeArrowheads="1"/>
          </p:cNvSpPr>
          <p:nvPr>
            <p:ph idx="1"/>
          </p:nvPr>
        </p:nvSpPr>
        <p:spPr>
          <a:xfrm>
            <a:off x="285720" y="1571612"/>
            <a:ext cx="7086600" cy="2895600"/>
          </a:xfrm>
        </p:spPr>
        <p:txBody>
          <a:bodyPr lIns="90488" tIns="44450" rIns="90488" bIns="44450"/>
          <a:lstStyle/>
          <a:p>
            <a:pPr eaLnBrk="1" hangingPunct="1">
              <a:lnSpc>
                <a:spcPct val="120000"/>
              </a:lnSpc>
            </a:pPr>
            <a:r>
              <a:rPr lang="en-CA" sz="4000" dirty="0" smtClean="0"/>
              <a:t>Businesses </a:t>
            </a:r>
            <a:r>
              <a:rPr lang="en-CA" sz="4000" i="1" dirty="0" smtClean="0">
                <a:solidFill>
                  <a:srgbClr val="FFC000"/>
                </a:solidFill>
              </a:rPr>
              <a:t>produce</a:t>
            </a:r>
            <a:r>
              <a:rPr lang="en-CA" sz="4000" dirty="0" smtClean="0"/>
              <a:t> and/or </a:t>
            </a:r>
            <a:r>
              <a:rPr lang="en-CA" sz="4000" i="1" dirty="0" smtClean="0">
                <a:solidFill>
                  <a:srgbClr val="FFC000"/>
                </a:solidFill>
              </a:rPr>
              <a:t>sell</a:t>
            </a:r>
            <a:r>
              <a:rPr lang="en-CA" sz="4000" dirty="0" smtClean="0">
                <a:solidFill>
                  <a:srgbClr val="FFC000"/>
                </a:solidFill>
              </a:rPr>
              <a:t> </a:t>
            </a:r>
            <a:r>
              <a:rPr lang="en-CA" sz="4000" i="1" dirty="0" smtClean="0">
                <a:solidFill>
                  <a:srgbClr val="FFC000"/>
                </a:solidFill>
              </a:rPr>
              <a:t>products</a:t>
            </a:r>
            <a:r>
              <a:rPr lang="en-CA" sz="4000" dirty="0" smtClean="0">
                <a:solidFill>
                  <a:srgbClr val="FFC000"/>
                </a:solidFill>
              </a:rPr>
              <a:t> </a:t>
            </a:r>
            <a:r>
              <a:rPr lang="en-CA" sz="4000" dirty="0" smtClean="0"/>
              <a:t>and/or </a:t>
            </a:r>
            <a:r>
              <a:rPr lang="en-CA" sz="4000" i="1" dirty="0" smtClean="0">
                <a:solidFill>
                  <a:srgbClr val="FFC000"/>
                </a:solidFill>
              </a:rPr>
              <a:t>services</a:t>
            </a:r>
            <a:r>
              <a:rPr lang="en-CA" sz="4000" dirty="0" smtClean="0"/>
              <a:t> in order to make a </a:t>
            </a:r>
            <a:r>
              <a:rPr lang="en-CA" sz="4000" dirty="0" smtClean="0">
                <a:solidFill>
                  <a:srgbClr val="00B050"/>
                </a:solidFill>
              </a:rPr>
              <a:t>profit</a:t>
            </a:r>
            <a:r>
              <a:rPr lang="en-CA" sz="4000" dirty="0" smtClean="0"/>
              <a:t>.</a:t>
            </a:r>
          </a:p>
        </p:txBody>
      </p:sp>
      <p:pic>
        <p:nvPicPr>
          <p:cNvPr id="7" name="Picture 6" descr="jacking_up_the_graph_text_11163.png"/>
          <p:cNvPicPr>
            <a:picLocks noChangeAspect="1"/>
          </p:cNvPicPr>
          <p:nvPr/>
        </p:nvPicPr>
        <p:blipFill>
          <a:blip r:embed="rId3" cstate="print"/>
          <a:stretch>
            <a:fillRect/>
          </a:stretch>
        </p:blipFill>
        <p:spPr>
          <a:xfrm>
            <a:off x="4267200" y="3357562"/>
            <a:ext cx="4876800" cy="3657600"/>
          </a:xfrm>
          <a:prstGeom prst="rect">
            <a:avLst/>
          </a:prstGeom>
        </p:spPr>
      </p:pic>
    </p:spTree>
  </p:cSld>
  <p:clrMapOvr>
    <a:masterClrMapping/>
  </p:clrMapOvr>
  <p:transition>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txBox="1">
            <a:spLocks noChangeArrowheads="1"/>
          </p:cNvSpPr>
          <p:nvPr/>
        </p:nvSpPr>
        <p:spPr bwMode="auto">
          <a:xfrm>
            <a:off x="642910" y="2214554"/>
            <a:ext cx="3695700" cy="2743200"/>
          </a:xfrm>
          <a:prstGeom prst="rect">
            <a:avLst/>
          </a:prstGeom>
          <a:noFill/>
          <a:ln w="9525">
            <a:noFill/>
            <a:miter lim="800000"/>
            <a:headEnd/>
            <a:tailEnd/>
          </a:ln>
        </p:spPr>
        <p:txBody>
          <a:bodyPr/>
          <a:lstStyle/>
          <a:p>
            <a:pPr marL="342900" indent="-342900" algn="ctr">
              <a:lnSpc>
                <a:spcPct val="110000"/>
              </a:lnSpc>
              <a:spcBef>
                <a:spcPct val="20000"/>
              </a:spcBef>
              <a:buClr>
                <a:schemeClr val="accent2"/>
              </a:buClr>
              <a:buFont typeface="Wingdings" pitchFamily="2" charset="2"/>
              <a:buNone/>
              <a:defRPr/>
            </a:pPr>
            <a:r>
              <a:rPr lang="en-US" sz="3200" u="sng" kern="0" dirty="0">
                <a:solidFill>
                  <a:schemeClr val="accent1"/>
                </a:solidFill>
                <a:latin typeface="+mn-lt"/>
                <a:cs typeface="+mn-cs"/>
              </a:rPr>
              <a:t>Goods</a:t>
            </a:r>
          </a:p>
          <a:p>
            <a:pPr marL="742950" lvl="1" indent="-285750">
              <a:lnSpc>
                <a:spcPct val="110000"/>
              </a:lnSpc>
              <a:spcBef>
                <a:spcPct val="20000"/>
              </a:spcBef>
              <a:buClr>
                <a:schemeClr val="accent1"/>
              </a:buClr>
              <a:buFont typeface="Wingdings" pitchFamily="2" charset="2"/>
              <a:buChar char="ü"/>
              <a:defRPr/>
            </a:pPr>
            <a:r>
              <a:rPr lang="en-US" sz="3200" kern="0" dirty="0">
                <a:solidFill>
                  <a:srgbClr val="FFFF00"/>
                </a:solidFill>
                <a:latin typeface="+mn-lt"/>
              </a:rPr>
              <a:t>Athletic shoes</a:t>
            </a:r>
          </a:p>
          <a:p>
            <a:pPr marL="742950" lvl="1" indent="-285750">
              <a:lnSpc>
                <a:spcPct val="110000"/>
              </a:lnSpc>
              <a:spcBef>
                <a:spcPct val="20000"/>
              </a:spcBef>
              <a:buClr>
                <a:schemeClr val="accent1"/>
              </a:buClr>
              <a:buFont typeface="Wingdings" pitchFamily="2" charset="2"/>
              <a:buChar char="ü"/>
              <a:defRPr/>
            </a:pPr>
            <a:r>
              <a:rPr lang="en-US" sz="3200" kern="0" dirty="0">
                <a:solidFill>
                  <a:srgbClr val="FFFF00"/>
                </a:solidFill>
                <a:latin typeface="+mn-lt"/>
              </a:rPr>
              <a:t>Apparel</a:t>
            </a:r>
          </a:p>
          <a:p>
            <a:pPr marL="742950" lvl="1" indent="-285750">
              <a:lnSpc>
                <a:spcPct val="110000"/>
              </a:lnSpc>
              <a:spcBef>
                <a:spcPct val="20000"/>
              </a:spcBef>
              <a:buClr>
                <a:schemeClr val="accent1"/>
              </a:buClr>
              <a:buFont typeface="Wingdings" pitchFamily="2" charset="2"/>
              <a:buChar char="ü"/>
              <a:defRPr/>
            </a:pPr>
            <a:r>
              <a:rPr lang="en-US" sz="3200" kern="0" dirty="0">
                <a:solidFill>
                  <a:srgbClr val="FFFF00"/>
                </a:solidFill>
                <a:latin typeface="+mn-lt"/>
              </a:rPr>
              <a:t>Equipment</a:t>
            </a:r>
          </a:p>
          <a:p>
            <a:pPr marL="342900" indent="-342900">
              <a:spcBef>
                <a:spcPct val="20000"/>
              </a:spcBef>
              <a:defRPr/>
            </a:pPr>
            <a:endParaRPr lang="en-US" sz="3200" kern="0" dirty="0">
              <a:solidFill>
                <a:schemeClr val="bg1"/>
              </a:solidFill>
              <a:latin typeface="+mn-lt"/>
              <a:cs typeface="+mn-cs"/>
            </a:endParaRPr>
          </a:p>
        </p:txBody>
      </p:sp>
      <p:sp>
        <p:nvSpPr>
          <p:cNvPr id="6" name="Rectangle 6"/>
          <p:cNvSpPr txBox="1">
            <a:spLocks noChangeArrowheads="1"/>
          </p:cNvSpPr>
          <p:nvPr/>
        </p:nvSpPr>
        <p:spPr>
          <a:xfrm>
            <a:off x="4429124" y="2143116"/>
            <a:ext cx="3695700" cy="3276600"/>
          </a:xfrm>
          <a:prstGeom prst="rect">
            <a:avLst/>
          </a:prstGeom>
        </p:spPr>
        <p:txBody>
          <a:bodyPr/>
          <a:lstStyle/>
          <a:p>
            <a:pPr marL="342900" indent="-342900" algn="ctr">
              <a:lnSpc>
                <a:spcPct val="110000"/>
              </a:lnSpc>
              <a:spcBef>
                <a:spcPct val="20000"/>
              </a:spcBef>
              <a:buClr>
                <a:schemeClr val="accent1"/>
              </a:buClr>
              <a:defRPr/>
            </a:pPr>
            <a:r>
              <a:rPr lang="en-US" sz="3200" u="sng" kern="0" dirty="0">
                <a:solidFill>
                  <a:schemeClr val="accent1"/>
                </a:solidFill>
                <a:latin typeface="+mn-lt"/>
                <a:cs typeface="+mn-cs"/>
              </a:rPr>
              <a:t>Services</a:t>
            </a:r>
          </a:p>
          <a:p>
            <a:pPr marL="742950" lvl="1" indent="-285750">
              <a:lnSpc>
                <a:spcPct val="110000"/>
              </a:lnSpc>
              <a:spcBef>
                <a:spcPct val="20000"/>
              </a:spcBef>
              <a:buClr>
                <a:schemeClr val="accent1"/>
              </a:buClr>
              <a:buFont typeface="Wingdings" pitchFamily="2" charset="2"/>
              <a:buChar char="ü"/>
              <a:defRPr/>
            </a:pPr>
            <a:r>
              <a:rPr lang="en-US" sz="3200" kern="0" dirty="0" smtClean="0">
                <a:solidFill>
                  <a:schemeClr val="bg1"/>
                </a:solidFill>
                <a:latin typeface="+mn-lt"/>
              </a:rPr>
              <a:t>Banking</a:t>
            </a:r>
          </a:p>
          <a:p>
            <a:pPr marL="742950" lvl="1" indent="-285750">
              <a:lnSpc>
                <a:spcPct val="110000"/>
              </a:lnSpc>
              <a:spcBef>
                <a:spcPct val="20000"/>
              </a:spcBef>
              <a:buClr>
                <a:schemeClr val="accent1"/>
              </a:buClr>
              <a:buFont typeface="Wingdings" pitchFamily="2" charset="2"/>
              <a:buChar char="ü"/>
              <a:defRPr/>
            </a:pPr>
            <a:r>
              <a:rPr lang="en-US" sz="3200" kern="0" dirty="0" smtClean="0">
                <a:solidFill>
                  <a:schemeClr val="bg1"/>
                </a:solidFill>
                <a:latin typeface="+mn-lt"/>
              </a:rPr>
              <a:t>Legal</a:t>
            </a:r>
            <a:endParaRPr lang="en-US" sz="3200" kern="0" dirty="0">
              <a:solidFill>
                <a:schemeClr val="bg1"/>
              </a:solidFill>
              <a:latin typeface="+mn-lt"/>
            </a:endParaRPr>
          </a:p>
          <a:p>
            <a:pPr marL="742950" lvl="1" indent="-285750">
              <a:lnSpc>
                <a:spcPct val="110000"/>
              </a:lnSpc>
              <a:spcBef>
                <a:spcPct val="20000"/>
              </a:spcBef>
              <a:buClr>
                <a:schemeClr val="accent1"/>
              </a:buClr>
              <a:buFont typeface="Wingdings" pitchFamily="2" charset="2"/>
              <a:buChar char="ü"/>
              <a:defRPr/>
            </a:pPr>
            <a:r>
              <a:rPr lang="en-US" sz="3200" kern="0" dirty="0" smtClean="0">
                <a:solidFill>
                  <a:schemeClr val="bg1"/>
                </a:solidFill>
                <a:latin typeface="+mn-lt"/>
              </a:rPr>
              <a:t>Medical</a:t>
            </a:r>
          </a:p>
          <a:p>
            <a:pPr marL="742950" lvl="1" indent="-285750">
              <a:lnSpc>
                <a:spcPct val="110000"/>
              </a:lnSpc>
              <a:spcBef>
                <a:spcPct val="20000"/>
              </a:spcBef>
              <a:buClr>
                <a:schemeClr val="accent1"/>
              </a:buClr>
              <a:buFont typeface="Wingdings" pitchFamily="2" charset="2"/>
              <a:buChar char="ü"/>
              <a:defRPr/>
            </a:pPr>
            <a:r>
              <a:rPr lang="en-US" sz="3200" kern="0" dirty="0" smtClean="0">
                <a:solidFill>
                  <a:schemeClr val="bg1"/>
                </a:solidFill>
                <a:latin typeface="+mn-lt"/>
              </a:rPr>
              <a:t>Travel</a:t>
            </a:r>
          </a:p>
          <a:p>
            <a:pPr marL="342900" indent="-342900">
              <a:spcBef>
                <a:spcPct val="20000"/>
              </a:spcBef>
              <a:buClr>
                <a:schemeClr val="accent1"/>
              </a:buClr>
              <a:buFont typeface="Wingdings" pitchFamily="2" charset="2"/>
              <a:buChar char="ü"/>
              <a:defRPr/>
            </a:pPr>
            <a:endParaRPr lang="en-US" sz="3200" kern="0" dirty="0">
              <a:solidFill>
                <a:srgbClr val="FFFF00"/>
              </a:solidFill>
              <a:latin typeface="+mn-lt"/>
              <a:cs typeface="+mn-cs"/>
            </a:endParaRPr>
          </a:p>
        </p:txBody>
      </p:sp>
      <p:sp>
        <p:nvSpPr>
          <p:cNvPr id="15365" name="Text Box 7"/>
          <p:cNvSpPr txBox="1">
            <a:spLocks noChangeArrowheads="1"/>
          </p:cNvSpPr>
          <p:nvPr/>
        </p:nvSpPr>
        <p:spPr bwMode="auto">
          <a:xfrm>
            <a:off x="381000" y="914400"/>
            <a:ext cx="8610600" cy="1138238"/>
          </a:xfrm>
          <a:prstGeom prst="rect">
            <a:avLst/>
          </a:prstGeom>
          <a:noFill/>
          <a:ln w="9525" algn="ctr">
            <a:noFill/>
            <a:miter lim="800000"/>
            <a:headEnd/>
            <a:tailEnd/>
          </a:ln>
        </p:spPr>
        <p:txBody>
          <a:bodyPr>
            <a:spAutoFit/>
          </a:bodyPr>
          <a:lstStyle/>
          <a:p>
            <a:pPr algn="ctr"/>
            <a:r>
              <a:rPr lang="en-CA" sz="3400" b="1" dirty="0">
                <a:solidFill>
                  <a:schemeClr val="bg1"/>
                </a:solidFill>
              </a:rPr>
              <a:t>What’s the difference between a “Good” and a “Service”?</a:t>
            </a:r>
          </a:p>
        </p:txBody>
      </p:sp>
      <p:pic>
        <p:nvPicPr>
          <p:cNvPr id="7" name="Picture 6" descr="single_running_shoe_1600_clr_13311.png"/>
          <p:cNvPicPr>
            <a:picLocks noChangeAspect="1"/>
          </p:cNvPicPr>
          <p:nvPr/>
        </p:nvPicPr>
        <p:blipFill>
          <a:blip r:embed="rId2" cstate="print"/>
          <a:stretch>
            <a:fillRect/>
          </a:stretch>
        </p:blipFill>
        <p:spPr>
          <a:xfrm>
            <a:off x="1071538" y="5214950"/>
            <a:ext cx="2560320" cy="1280160"/>
          </a:xfrm>
          <a:prstGeom prst="rect">
            <a:avLst/>
          </a:prstGeom>
        </p:spPr>
      </p:pic>
      <p:pic>
        <p:nvPicPr>
          <p:cNvPr id="8" name="Picture 7" descr="house_outline_dollar_1600_clr_9658.png"/>
          <p:cNvPicPr>
            <a:picLocks noChangeAspect="1"/>
          </p:cNvPicPr>
          <p:nvPr/>
        </p:nvPicPr>
        <p:blipFill>
          <a:blip r:embed="rId3" cstate="print"/>
          <a:stretch>
            <a:fillRect/>
          </a:stretch>
        </p:blipFill>
        <p:spPr>
          <a:xfrm>
            <a:off x="5214942" y="5286388"/>
            <a:ext cx="1285875" cy="1371600"/>
          </a:xfrm>
          <a:prstGeom prst="rect">
            <a:avLst/>
          </a:prstGeom>
        </p:spPr>
      </p:pic>
      <p:pic>
        <p:nvPicPr>
          <p:cNvPr id="9" name="Picture 8" descr="global_mouse_africa_1600_clr_3908.png"/>
          <p:cNvPicPr>
            <a:picLocks noChangeAspect="1"/>
          </p:cNvPicPr>
          <p:nvPr/>
        </p:nvPicPr>
        <p:blipFill>
          <a:blip r:embed="rId4" cstate="print"/>
          <a:stretch>
            <a:fillRect/>
          </a:stretch>
        </p:blipFill>
        <p:spPr>
          <a:xfrm>
            <a:off x="7802880" y="5852160"/>
            <a:ext cx="1341120" cy="100584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7"/>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7200" y="838200"/>
            <a:ext cx="8229600" cy="2289175"/>
          </a:xfrm>
          <a:prstGeom prst="rect">
            <a:avLst/>
          </a:prstGeom>
          <a:noFill/>
        </p:spPr>
        <p:txBody>
          <a:bodyPr>
            <a:spAutoFit/>
          </a:bodyPr>
          <a:lstStyle/>
          <a:p>
            <a:pPr>
              <a:lnSpc>
                <a:spcPct val="120000"/>
              </a:lnSpc>
              <a:defRPr/>
            </a:pPr>
            <a:r>
              <a:rPr lang="en-CA" sz="3200" b="1" i="1" dirty="0">
                <a:solidFill>
                  <a:schemeClr val="accent1"/>
                </a:solidFill>
                <a:latin typeface="+mn-lt"/>
                <a:cs typeface="+mn-cs"/>
              </a:rPr>
              <a:t>Profit</a:t>
            </a:r>
            <a:r>
              <a:rPr lang="en-CA" sz="3200" b="1" dirty="0">
                <a:solidFill>
                  <a:srgbClr val="FFFF00"/>
                </a:solidFill>
                <a:latin typeface="+mn-lt"/>
                <a:cs typeface="+mn-cs"/>
              </a:rPr>
              <a:t> </a:t>
            </a:r>
          </a:p>
          <a:p>
            <a:pPr lvl="1">
              <a:lnSpc>
                <a:spcPct val="120000"/>
              </a:lnSpc>
              <a:buFont typeface="Arial" pitchFamily="34" charset="0"/>
              <a:buChar char="•"/>
              <a:defRPr/>
            </a:pPr>
            <a:r>
              <a:rPr lang="en-CA" sz="2400" dirty="0">
                <a:solidFill>
                  <a:srgbClr val="FFFF00"/>
                </a:solidFill>
                <a:latin typeface="+mn-lt"/>
                <a:cs typeface="+mn-cs"/>
              </a:rPr>
              <a:t> </a:t>
            </a:r>
            <a:r>
              <a:rPr lang="en-CA" sz="2400" dirty="0" smtClean="0">
                <a:solidFill>
                  <a:schemeClr val="bg1"/>
                </a:solidFill>
                <a:latin typeface="+mn-lt"/>
                <a:cs typeface="+mn-cs"/>
              </a:rPr>
              <a:t>The </a:t>
            </a:r>
            <a:r>
              <a:rPr lang="en-CA" sz="2400" dirty="0">
                <a:solidFill>
                  <a:schemeClr val="bg1"/>
                </a:solidFill>
                <a:latin typeface="+mn-lt"/>
                <a:cs typeface="+mn-cs"/>
              </a:rPr>
              <a:t>money left over from </a:t>
            </a:r>
            <a:r>
              <a:rPr lang="en-CA" sz="2400" i="1" dirty="0">
                <a:solidFill>
                  <a:srgbClr val="FFC000"/>
                </a:solidFill>
                <a:latin typeface="+mn-lt"/>
                <a:cs typeface="+mn-cs"/>
              </a:rPr>
              <a:t>revenues</a:t>
            </a:r>
            <a:r>
              <a:rPr lang="en-CA" sz="2400" dirty="0">
                <a:solidFill>
                  <a:srgbClr val="FFC000"/>
                </a:solidFill>
                <a:latin typeface="+mn-lt"/>
                <a:cs typeface="+mn-cs"/>
              </a:rPr>
              <a:t> </a:t>
            </a:r>
            <a:r>
              <a:rPr lang="en-CA" sz="2400" dirty="0">
                <a:solidFill>
                  <a:schemeClr val="bg1"/>
                </a:solidFill>
                <a:latin typeface="+mn-lt"/>
                <a:cs typeface="+mn-cs"/>
              </a:rPr>
              <a:t>after a firm pays its </a:t>
            </a:r>
            <a:r>
              <a:rPr lang="en-CA" sz="2400" i="1" dirty="0">
                <a:solidFill>
                  <a:srgbClr val="FFC000"/>
                </a:solidFill>
                <a:latin typeface="+mn-lt"/>
                <a:cs typeface="+mn-cs"/>
              </a:rPr>
              <a:t>expenses</a:t>
            </a:r>
          </a:p>
          <a:p>
            <a:pPr lvl="1">
              <a:lnSpc>
                <a:spcPct val="120000"/>
              </a:lnSpc>
              <a:buFont typeface="Arial" pitchFamily="34" charset="0"/>
              <a:buChar char="•"/>
              <a:defRPr/>
            </a:pPr>
            <a:r>
              <a:rPr lang="en-CA" sz="2400" dirty="0">
                <a:solidFill>
                  <a:srgbClr val="FFFF00"/>
                </a:solidFill>
                <a:latin typeface="+mn-lt"/>
                <a:cs typeface="+mn-cs"/>
              </a:rPr>
              <a:t> </a:t>
            </a:r>
            <a:r>
              <a:rPr lang="en-CA" sz="2400" dirty="0" smtClean="0">
                <a:solidFill>
                  <a:schemeClr val="bg1"/>
                </a:solidFill>
                <a:latin typeface="+mn-lt"/>
                <a:cs typeface="+mn-cs"/>
              </a:rPr>
              <a:t>Motivates </a:t>
            </a:r>
            <a:r>
              <a:rPr lang="en-CA" sz="2400" dirty="0">
                <a:solidFill>
                  <a:schemeClr val="bg1"/>
                </a:solidFill>
                <a:latin typeface="+mn-lt"/>
                <a:cs typeface="+mn-cs"/>
              </a:rPr>
              <a:t>individuals to engage in business activities </a:t>
            </a:r>
          </a:p>
          <a:p>
            <a:pPr>
              <a:defRPr/>
            </a:pPr>
            <a:endParaRPr lang="en-CA" dirty="0">
              <a:latin typeface="Arial" pitchFamily="34" charset="0"/>
              <a:cs typeface="+mn-cs"/>
            </a:endParaRPr>
          </a:p>
        </p:txBody>
      </p:sp>
      <p:graphicFrame>
        <p:nvGraphicFramePr>
          <p:cNvPr id="6" name="Diagram 5"/>
          <p:cNvGraphicFramePr>
            <a:graphicFrameLocks noChangeAspect="1"/>
          </p:cNvGraphicFramePr>
          <p:nvPr/>
        </p:nvGraphicFramePr>
        <p:xfrm>
          <a:off x="4214810" y="3571876"/>
          <a:ext cx="4343400" cy="2819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6389" name="Rectangle 6"/>
          <p:cNvSpPr>
            <a:spLocks noChangeArrowheads="1"/>
          </p:cNvSpPr>
          <p:nvPr/>
        </p:nvSpPr>
        <p:spPr bwMode="auto">
          <a:xfrm>
            <a:off x="381000" y="4379913"/>
            <a:ext cx="5476884" cy="954107"/>
          </a:xfrm>
          <a:prstGeom prst="rect">
            <a:avLst/>
          </a:prstGeom>
          <a:noFill/>
          <a:ln w="9525">
            <a:noFill/>
            <a:miter lim="800000"/>
            <a:headEnd/>
            <a:tailEnd/>
          </a:ln>
        </p:spPr>
        <p:txBody>
          <a:bodyPr wrap="square">
            <a:spAutoFit/>
          </a:bodyPr>
          <a:lstStyle/>
          <a:p>
            <a:r>
              <a:rPr lang="en-US" sz="2800" dirty="0">
                <a:solidFill>
                  <a:schemeClr val="bg1"/>
                </a:solidFill>
              </a:rPr>
              <a:t>Profit  =  Revenue  -  Costs </a:t>
            </a:r>
            <a:r>
              <a:rPr lang="en-US" sz="2800" dirty="0" smtClean="0">
                <a:solidFill>
                  <a:schemeClr val="bg1"/>
                </a:solidFill>
              </a:rPr>
              <a:t>       	     of </a:t>
            </a:r>
            <a:r>
              <a:rPr lang="en-US" sz="2800" dirty="0">
                <a:solidFill>
                  <a:schemeClr val="bg1"/>
                </a:solidFill>
              </a:rPr>
              <a:t>generating revenue</a:t>
            </a:r>
          </a:p>
        </p:txBody>
      </p:sp>
      <p:pic>
        <p:nvPicPr>
          <p:cNvPr id="7" name="Picture 6" descr="global_mouse_africa_1600_clr_3908.png"/>
          <p:cNvPicPr>
            <a:picLocks noChangeAspect="1"/>
          </p:cNvPicPr>
          <p:nvPr/>
        </p:nvPicPr>
        <p:blipFill>
          <a:blip r:embed="rId7" cstate="print"/>
          <a:stretch>
            <a:fillRect/>
          </a:stretch>
        </p:blipFill>
        <p:spPr>
          <a:xfrm>
            <a:off x="7802880" y="5852160"/>
            <a:ext cx="1341120" cy="100584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0" end="0"/>
                                            </p:txEl>
                                          </p:spTgt>
                                        </p:tgtEl>
                                        <p:attrNameLst>
                                          <p:attrName>ppt_c</p:attrName>
                                        </p:attrNameLst>
                                      </p:cBhvr>
                                      <p:to>
                                        <a:srgbClr val="FFFF6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1" end="1"/>
                                            </p:txEl>
                                          </p:spTgt>
                                        </p:tgtEl>
                                        <p:attrNameLst>
                                          <p:attrName>ppt_c</p:attrName>
                                        </p:attrNameLst>
                                      </p:cBhvr>
                                      <p:to>
                                        <a:srgbClr val="FFFF6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2" end="2"/>
                                            </p:txEl>
                                          </p:spTgt>
                                        </p:tgtEl>
                                        <p:attrNameLst>
                                          <p:attrName>ppt_c</p:attrName>
                                        </p:attrNameLst>
                                      </p:cBhvr>
                                      <p:to>
                                        <a:srgbClr val="FFFF66"/>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389"/>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3"/>
      <p:bldGraphic spid="6" grpId="0">
        <p:bldAsOne/>
      </p:bldGraphic>
      <p:bldP spid="16389" grpId="0"/>
    </p:bldLst>
  </p:timing>
</p:sld>
</file>

<file path=ppt/theme/theme1.xml><?xml version="1.0" encoding="utf-8"?>
<a:theme xmlns:a="http://schemas.openxmlformats.org/drawingml/2006/main" name="Custom Design">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3360</TotalTime>
  <Words>1425</Words>
  <Application>Microsoft Office PowerPoint</Application>
  <PresentationFormat>On-screen Show (4:3)</PresentationFormat>
  <Paragraphs>225</Paragraphs>
  <Slides>24</Slides>
  <Notes>17</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24</vt:i4>
      </vt:variant>
    </vt:vector>
  </HeadingPairs>
  <TitlesOfParts>
    <vt:vector size="27" baseType="lpstr">
      <vt:lpstr>Custom Design</vt:lpstr>
      <vt:lpstr>Clip</vt:lpstr>
      <vt:lpstr>ClipArt</vt:lpstr>
      <vt:lpstr> Welcome to Career and Workplace Essentials</vt:lpstr>
      <vt:lpstr>What’s in it for you?</vt:lpstr>
      <vt:lpstr>Understanding the Canadian Business System </vt:lpstr>
      <vt:lpstr>Learning Objectives</vt:lpstr>
      <vt:lpstr>It’s an exciting time to be in business…</vt:lpstr>
      <vt:lpstr>Slide 6</vt:lpstr>
      <vt:lpstr>The Concept of Business and Profit</vt:lpstr>
      <vt:lpstr>Slide 8</vt:lpstr>
      <vt:lpstr>Slide 9</vt:lpstr>
      <vt:lpstr>Some Businesses Are Set Up To Make A Profit And Others Are Not</vt:lpstr>
      <vt:lpstr>Resources:  Inputs and Outputs (Factors of Production)</vt:lpstr>
      <vt:lpstr>Business Participants (Stakeholders)</vt:lpstr>
      <vt:lpstr>Business Activities </vt:lpstr>
      <vt:lpstr>Slide 14</vt:lpstr>
      <vt:lpstr>Muhammad Yunus</vt:lpstr>
      <vt:lpstr>Muhammad Yunus: Building Social Business Ventures </vt:lpstr>
      <vt:lpstr>Expanding our Definition of Business</vt:lpstr>
      <vt:lpstr>Resources: Inputs and Outputs Understanding the Economy </vt:lpstr>
      <vt:lpstr>Types of Economic Systems</vt:lpstr>
      <vt:lpstr>The Communist Model</vt:lpstr>
      <vt:lpstr>The Socialist Model</vt:lpstr>
      <vt:lpstr>Market Economy</vt:lpstr>
      <vt:lpstr>The Mixed Market Economy</vt:lpstr>
      <vt:lpstr>How Business Influences Government</vt:lpstr>
    </vt:vector>
  </TitlesOfParts>
  <Company>Douglas College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Essentials Ch 1</dc:title>
  <dc:creator>Laurel Donaldson</dc:creator>
  <cp:lastModifiedBy>Dr. J. Mior</cp:lastModifiedBy>
  <cp:revision>288</cp:revision>
  <cp:lastPrinted>1601-01-01T00:00:00Z</cp:lastPrinted>
  <dcterms:created xsi:type="dcterms:W3CDTF">2002-10-19T13:32:36Z</dcterms:created>
  <dcterms:modified xsi:type="dcterms:W3CDTF">2015-02-06T00:22:16Z</dcterms:modified>
</cp:coreProperties>
</file>